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76" r:id="rId2"/>
    <p:sldId id="315" r:id="rId3"/>
    <p:sldId id="278" r:id="rId4"/>
    <p:sldId id="309" r:id="rId5"/>
    <p:sldId id="310" r:id="rId6"/>
    <p:sldId id="311" r:id="rId7"/>
    <p:sldId id="312" r:id="rId8"/>
    <p:sldId id="313" r:id="rId9"/>
    <p:sldId id="314" r:id="rId10"/>
    <p:sldId id="279" r:id="rId11"/>
    <p:sldId id="280" r:id="rId12"/>
    <p:sldId id="281" r:id="rId13"/>
    <p:sldId id="307" r:id="rId14"/>
    <p:sldId id="282" r:id="rId15"/>
    <p:sldId id="300" r:id="rId16"/>
    <p:sldId id="283" r:id="rId17"/>
    <p:sldId id="284" r:id="rId18"/>
    <p:sldId id="285" r:id="rId19"/>
    <p:sldId id="302" r:id="rId20"/>
    <p:sldId id="303" r:id="rId21"/>
    <p:sldId id="286" r:id="rId22"/>
    <p:sldId id="318" r:id="rId23"/>
    <p:sldId id="287" r:id="rId24"/>
    <p:sldId id="304" r:id="rId25"/>
    <p:sldId id="316" r:id="rId26"/>
    <p:sldId id="319" r:id="rId27"/>
    <p:sldId id="305" r:id="rId28"/>
    <p:sldId id="306" r:id="rId29"/>
    <p:sldId id="317" r:id="rId30"/>
    <p:sldId id="308" r:id="rId31"/>
    <p:sldId id="288" r:id="rId32"/>
    <p:sldId id="289" r:id="rId33"/>
    <p:sldId id="290" r:id="rId34"/>
    <p:sldId id="293" r:id="rId35"/>
    <p:sldId id="295" r:id="rId36"/>
  </p:sldIdLst>
  <p:sldSz cx="9144000" cy="6858000" type="screen4x3"/>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905D7BEF-0875-475A-BDEF-D4E5D8373F49}">
          <p14:sldIdLst>
            <p14:sldId id="276"/>
            <p14:sldId id="315"/>
            <p14:sldId id="278"/>
            <p14:sldId id="309"/>
            <p14:sldId id="310"/>
            <p14:sldId id="311"/>
            <p14:sldId id="312"/>
            <p14:sldId id="313"/>
            <p14:sldId id="314"/>
            <p14:sldId id="279"/>
            <p14:sldId id="280"/>
            <p14:sldId id="281"/>
            <p14:sldId id="307"/>
            <p14:sldId id="282"/>
            <p14:sldId id="300"/>
            <p14:sldId id="283"/>
            <p14:sldId id="284"/>
            <p14:sldId id="285"/>
            <p14:sldId id="302"/>
            <p14:sldId id="303"/>
            <p14:sldId id="286"/>
            <p14:sldId id="318"/>
            <p14:sldId id="287"/>
            <p14:sldId id="304"/>
            <p14:sldId id="316"/>
            <p14:sldId id="319"/>
            <p14:sldId id="305"/>
            <p14:sldId id="306"/>
            <p14:sldId id="317"/>
            <p14:sldId id="308"/>
            <p14:sldId id="288"/>
            <p14:sldId id="289"/>
            <p14:sldId id="290"/>
            <p14:sldId id="293"/>
            <p14:sldId id="295"/>
          </p14:sldIdLst>
        </p14:section>
        <p14:section name="Sección sin título" id="{2E27851C-8165-4C5F-834F-EF33E509153F}">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50" d="100"/>
          <a:sy n="50" d="100"/>
        </p:scale>
        <p:origin x="-1956" y="-498"/>
      </p:cViewPr>
      <p:guideLst>
        <p:guide orient="horz" pos="2160"/>
        <p:guide pos="2880"/>
      </p:guideLst>
    </p:cSldViewPr>
  </p:slideViewPr>
  <p:notesTextViewPr>
    <p:cViewPr>
      <p:scale>
        <a:sx n="1" d="1"/>
        <a:sy n="1" d="1"/>
      </p:scale>
      <p:origin x="0" y="0"/>
    </p:cViewPr>
  </p:notesTextViewPr>
  <p:sorterViewPr>
    <p:cViewPr>
      <p:scale>
        <a:sx n="100" d="100"/>
        <a:sy n="100" d="100"/>
      </p:scale>
      <p:origin x="0" y="63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GT"/>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54A6D0-CBF3-4601-A4F4-9901B059715E}" type="datetimeFigureOut">
              <a:rPr lang="es-GT" smtClean="0"/>
              <a:t>13/05/2014</a:t>
            </a:fld>
            <a:endParaRPr lang="es-GT"/>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GT"/>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GT"/>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F2BD77-B7B6-4DBE-99C8-26AC73B82654}" type="slidenum">
              <a:rPr lang="es-GT" smtClean="0"/>
              <a:t>‹Nº›</a:t>
            </a:fld>
            <a:endParaRPr lang="es-GT"/>
          </a:p>
        </p:txBody>
      </p:sp>
    </p:spTree>
    <p:extLst>
      <p:ext uri="{BB962C8B-B14F-4D97-AF65-F5344CB8AC3E}">
        <p14:creationId xmlns:p14="http://schemas.microsoft.com/office/powerpoint/2010/main" val="3298115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31BCE80C-E96E-4C3E-AEA6-35A5572236A2}" type="slidenum">
              <a:rPr lang="es-GT" smtClean="0">
                <a:solidFill>
                  <a:prstClr val="black"/>
                </a:solidFill>
              </a:rPr>
              <a:pPr/>
              <a:t>3</a:t>
            </a:fld>
            <a:endParaRPr lang="es-GT" dirty="0">
              <a:solidFill>
                <a:prstClr val="black"/>
              </a:solidFill>
            </a:endParaRPr>
          </a:p>
        </p:txBody>
      </p:sp>
    </p:spTree>
    <p:extLst>
      <p:ext uri="{BB962C8B-B14F-4D97-AF65-F5344CB8AC3E}">
        <p14:creationId xmlns:p14="http://schemas.microsoft.com/office/powerpoint/2010/main" val="122269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31BCE80C-E96E-4C3E-AEA6-35A5572236A2}" type="slidenum">
              <a:rPr lang="es-GT" smtClean="0">
                <a:solidFill>
                  <a:prstClr val="black"/>
                </a:solidFill>
              </a:rPr>
              <a:pPr/>
              <a:t>11</a:t>
            </a:fld>
            <a:endParaRPr lang="es-GT">
              <a:solidFill>
                <a:prstClr val="black"/>
              </a:solidFill>
            </a:endParaRPr>
          </a:p>
        </p:txBody>
      </p:sp>
    </p:spTree>
    <p:extLst>
      <p:ext uri="{BB962C8B-B14F-4D97-AF65-F5344CB8AC3E}">
        <p14:creationId xmlns:p14="http://schemas.microsoft.com/office/powerpoint/2010/main" val="279243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31BCE80C-E96E-4C3E-AEA6-35A5572236A2}" type="slidenum">
              <a:rPr lang="es-GT" smtClean="0">
                <a:solidFill>
                  <a:prstClr val="black"/>
                </a:solidFill>
              </a:rPr>
              <a:pPr/>
              <a:t>17</a:t>
            </a:fld>
            <a:endParaRPr lang="es-GT">
              <a:solidFill>
                <a:prstClr val="black"/>
              </a:solidFill>
            </a:endParaRPr>
          </a:p>
        </p:txBody>
      </p:sp>
    </p:spTree>
    <p:extLst>
      <p:ext uri="{BB962C8B-B14F-4D97-AF65-F5344CB8AC3E}">
        <p14:creationId xmlns:p14="http://schemas.microsoft.com/office/powerpoint/2010/main" val="114316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31BCE80C-E96E-4C3E-AEA6-35A5572236A2}" type="slidenum">
              <a:rPr lang="es-GT" smtClean="0">
                <a:solidFill>
                  <a:prstClr val="black"/>
                </a:solidFill>
              </a:rPr>
              <a:pPr/>
              <a:t>18</a:t>
            </a:fld>
            <a:endParaRPr lang="es-GT">
              <a:solidFill>
                <a:prstClr val="black"/>
              </a:solidFill>
            </a:endParaRPr>
          </a:p>
        </p:txBody>
      </p:sp>
    </p:spTree>
    <p:extLst>
      <p:ext uri="{BB962C8B-B14F-4D97-AF65-F5344CB8AC3E}">
        <p14:creationId xmlns:p14="http://schemas.microsoft.com/office/powerpoint/2010/main" val="202987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31BCE80C-E96E-4C3E-AEA6-35A5572236A2}" type="slidenum">
              <a:rPr lang="es-GT" smtClean="0">
                <a:solidFill>
                  <a:prstClr val="black"/>
                </a:solidFill>
              </a:rPr>
              <a:pPr/>
              <a:t>29</a:t>
            </a:fld>
            <a:endParaRPr lang="es-GT">
              <a:solidFill>
                <a:prstClr val="black"/>
              </a:solidFill>
            </a:endParaRPr>
          </a:p>
        </p:txBody>
      </p:sp>
    </p:spTree>
    <p:extLst>
      <p:ext uri="{BB962C8B-B14F-4D97-AF65-F5344CB8AC3E}">
        <p14:creationId xmlns:p14="http://schemas.microsoft.com/office/powerpoint/2010/main" val="192628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31BCE80C-E96E-4C3E-AEA6-35A5572236A2}" type="slidenum">
              <a:rPr lang="es-GT" smtClean="0">
                <a:solidFill>
                  <a:prstClr val="black"/>
                </a:solidFill>
              </a:rPr>
              <a:pPr/>
              <a:t>31</a:t>
            </a:fld>
            <a:endParaRPr lang="es-GT">
              <a:solidFill>
                <a:prstClr val="black"/>
              </a:solidFill>
            </a:endParaRPr>
          </a:p>
        </p:txBody>
      </p:sp>
    </p:spTree>
    <p:extLst>
      <p:ext uri="{BB962C8B-B14F-4D97-AF65-F5344CB8AC3E}">
        <p14:creationId xmlns:p14="http://schemas.microsoft.com/office/powerpoint/2010/main" val="2157444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31BCE80C-E96E-4C3E-AEA6-35A5572236A2}" type="slidenum">
              <a:rPr lang="es-GT" smtClean="0">
                <a:solidFill>
                  <a:prstClr val="black"/>
                </a:solidFill>
              </a:rPr>
              <a:pPr/>
              <a:t>34</a:t>
            </a:fld>
            <a:endParaRPr lang="es-GT">
              <a:solidFill>
                <a:prstClr val="black"/>
              </a:solidFill>
            </a:endParaRPr>
          </a:p>
        </p:txBody>
      </p:sp>
    </p:spTree>
    <p:extLst>
      <p:ext uri="{BB962C8B-B14F-4D97-AF65-F5344CB8AC3E}">
        <p14:creationId xmlns:p14="http://schemas.microsoft.com/office/powerpoint/2010/main" val="192628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GT"/>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GT"/>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12593445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GT"/>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3808197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GT"/>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153482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GT"/>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GT" dirty="0"/>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887008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GT"/>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364206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9924964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GT"/>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209259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2193534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GT"/>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1975479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96273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GT"/>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22957698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GT"/>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GT"/>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5309684-C521-461E-99FA-BEFA0F18991A}" type="datetimeFigureOut">
              <a:rPr lang="es-GT" smtClean="0"/>
              <a:t>13/05/2014</a:t>
            </a:fld>
            <a:endParaRPr lang="es-GT"/>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GT"/>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EC202765-5EC1-48E4-9DA5-F859FB6F24EC}" type="slidenum">
              <a:rPr lang="es-GT" smtClean="0"/>
              <a:t>‹Nº›</a:t>
            </a:fld>
            <a:endParaRPr lang="es-GT"/>
          </a:p>
        </p:txBody>
      </p:sp>
    </p:spTree>
    <p:extLst>
      <p:ext uri="{BB962C8B-B14F-4D97-AF65-F5344CB8AC3E}">
        <p14:creationId xmlns:p14="http://schemas.microsoft.com/office/powerpoint/2010/main" val="3596806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a:extLst>
              <a:ext uri="{28A0092B-C50C-407E-A947-70E740481C1C}">
                <a14:useLocalDpi xmlns:a14="http://schemas.microsoft.com/office/drawing/2010/main" val="0"/>
              </a:ext>
            </a:extLst>
          </a:blip>
          <a:stretch>
            <a:fillRect/>
          </a:stretch>
        </p:blipFill>
        <p:spPr bwMode="auto">
          <a:xfrm>
            <a:off x="0" y="0"/>
            <a:ext cx="9144000" cy="76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653609"/>
            <a:ext cx="91440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232845" y="6597352"/>
            <a:ext cx="82232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005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 Id="rId5" Type="http://schemas.openxmlformats.org/officeDocument/2006/relationships/image" Target="../media/image32.emf"/><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4" y="0"/>
            <a:ext cx="9144000" cy="762000"/>
          </a:xfrm>
          <a:prstGeom prst="rect">
            <a:avLst/>
          </a:prstGeom>
        </p:spPr>
      </p:pic>
      <p:sp>
        <p:nvSpPr>
          <p:cNvPr id="13" name="Rectangle 1"/>
          <p:cNvSpPr>
            <a:spLocks noChangeArrowheads="1"/>
          </p:cNvSpPr>
          <p:nvPr/>
        </p:nvSpPr>
        <p:spPr bwMode="auto">
          <a:xfrm>
            <a:off x="0" y="4120624"/>
            <a:ext cx="9144000" cy="892552"/>
          </a:xfrm>
          <a:prstGeom prst="rect">
            <a:avLst/>
          </a:prstGeom>
          <a:gradFill flip="none" rotWithShape="1">
            <a:gsLst>
              <a:gs pos="0">
                <a:srgbClr val="00B050"/>
              </a:gs>
              <a:gs pos="100000">
                <a:srgbClr val="005CBF"/>
              </a:gs>
            </a:gsLst>
            <a:lin ang="0" scaled="0"/>
            <a:tileRect/>
          </a:gradFill>
          <a:ln w="9525">
            <a:noFill/>
            <a:miter lim="800000"/>
            <a:headEnd/>
            <a:tailEnd/>
          </a:ln>
        </p:spPr>
        <p:style>
          <a:lnRef idx="0">
            <a:scrgbClr r="0" g="0" b="0"/>
          </a:lnRef>
          <a:fillRef idx="1003">
            <a:schemeClr val="lt2"/>
          </a:fillRef>
          <a:effectRef idx="0">
            <a:scrgbClr r="0" g="0" b="0"/>
          </a:effectRef>
          <a:fontRef idx="major"/>
        </p:style>
        <p:txBody>
          <a:bodyPr wrap="square" anchor="ctr">
            <a:spAutoFit/>
          </a:bodyPr>
          <a:lstStyle/>
          <a:p>
            <a:pPr algn="ctr" fontAlgn="base">
              <a:spcBef>
                <a:spcPct val="0"/>
              </a:spcBef>
              <a:spcAft>
                <a:spcPct val="0"/>
              </a:spcAft>
            </a:pPr>
            <a:r>
              <a:rPr lang="es-ES_tradnl" sz="2800" b="1" dirty="0" smtClean="0">
                <a:solidFill>
                  <a:prstClr val="white"/>
                </a:solidFill>
                <a:latin typeface="Bradley Hand ITC" pitchFamily="66" charset="0"/>
              </a:rPr>
              <a:t>“Fomentando el manejo transfronterizo de</a:t>
            </a:r>
            <a:r>
              <a:rPr lang="es-ES_tradnl" sz="2400" b="1" dirty="0" smtClean="0">
                <a:solidFill>
                  <a:prstClr val="white"/>
                </a:solidFill>
                <a:latin typeface="Bradley Hand ITC" pitchFamily="66" charset="0"/>
              </a:rPr>
              <a:t> </a:t>
            </a:r>
            <a:r>
              <a:rPr lang="es-ES_tradnl" sz="2400" b="1" dirty="0">
                <a:solidFill>
                  <a:prstClr val="white"/>
                </a:solidFill>
                <a:latin typeface="Bradley Hand ITC" pitchFamily="66" charset="0"/>
              </a:rPr>
              <a:t>los </a:t>
            </a:r>
            <a:r>
              <a:rPr lang="es-ES_tradnl" sz="2400" b="1" dirty="0" smtClean="0">
                <a:solidFill>
                  <a:prstClr val="white"/>
                </a:solidFill>
                <a:latin typeface="Bradley Hand ITC" pitchFamily="66" charset="0"/>
              </a:rPr>
              <a:t>recursos naturales en la Región del Trifinio!</a:t>
            </a:r>
            <a:endParaRPr lang="es-ES_tradnl" sz="2400" b="1" dirty="0">
              <a:solidFill>
                <a:prstClr val="white"/>
              </a:solidFill>
              <a:latin typeface="Bradley Hand ITC" pitchFamily="66" charset="0"/>
            </a:endParaRPr>
          </a:p>
        </p:txBody>
      </p:sp>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657" y="5034552"/>
            <a:ext cx="1775457" cy="1395368"/>
          </a:xfrm>
          <a:prstGeom prst="rect">
            <a:avLst/>
          </a:prstGeom>
          <a:ln>
            <a:noFill/>
          </a:ln>
          <a:effectLst>
            <a:outerShdw blurRad="292100" dist="139700" dir="2700000" algn="tl" rotWithShape="0">
              <a:srgbClr val="333333">
                <a:alpha val="65000"/>
              </a:srgbClr>
            </a:outerShdw>
          </a:effectLst>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2077" y="5034551"/>
            <a:ext cx="1871164" cy="1370835"/>
          </a:xfrm>
          <a:prstGeom prst="rect">
            <a:avLst/>
          </a:prstGeom>
        </p:spPr>
      </p:pic>
      <p:pic>
        <p:nvPicPr>
          <p:cNvPr id="3" name="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5013176"/>
            <a:ext cx="1729899" cy="1370835"/>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418" y="5034551"/>
            <a:ext cx="1577395" cy="1349460"/>
          </a:xfrm>
          <a:prstGeom prst="rect">
            <a:avLst/>
          </a:prstGeom>
        </p:spPr>
      </p:pic>
      <p:pic>
        <p:nvPicPr>
          <p:cNvPr id="2" name="1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8811" y="5034552"/>
            <a:ext cx="1861883" cy="1361853"/>
          </a:xfrm>
          <a:prstGeom prst="rect">
            <a:avLst/>
          </a:prstGeom>
        </p:spPr>
      </p:pic>
      <p:sp>
        <p:nvSpPr>
          <p:cNvPr id="6" name="5 CuadroTexto"/>
          <p:cNvSpPr txBox="1"/>
          <p:nvPr/>
        </p:nvSpPr>
        <p:spPr>
          <a:xfrm>
            <a:off x="413420" y="1340768"/>
            <a:ext cx="8208911" cy="1200329"/>
          </a:xfrm>
          <a:prstGeom prst="rect">
            <a:avLst/>
          </a:prstGeom>
          <a:noFill/>
        </p:spPr>
        <p:txBody>
          <a:bodyPr wrap="square" rtlCol="0">
            <a:spAutoFit/>
          </a:bodyPr>
          <a:lstStyle/>
          <a:p>
            <a:pPr algn="ctr"/>
            <a:r>
              <a:rPr lang="es-GT" sz="3600" b="1" dirty="0" smtClean="0">
                <a:latin typeface="Arial" pitchFamily="34" charset="0"/>
                <a:cs typeface="Arial" pitchFamily="34" charset="0"/>
              </a:rPr>
              <a:t>Establecimiento de plantaciones  de café </a:t>
            </a:r>
            <a:r>
              <a:rPr lang="es-GT" sz="3600" b="1" smtClean="0">
                <a:latin typeface="Arial" pitchFamily="34" charset="0"/>
                <a:cs typeface="Arial" pitchFamily="34" charset="0"/>
              </a:rPr>
              <a:t>bajo sombra</a:t>
            </a:r>
            <a:endParaRPr lang="es-GT" sz="3600" b="1" dirty="0">
              <a:latin typeface="Arial" pitchFamily="34" charset="0"/>
              <a:cs typeface="Arial" pitchFamily="34" charset="0"/>
            </a:endParaRPr>
          </a:p>
        </p:txBody>
      </p:sp>
      <p:sp>
        <p:nvSpPr>
          <p:cNvPr id="8" name="7 CuadroTexto"/>
          <p:cNvSpPr txBox="1"/>
          <p:nvPr/>
        </p:nvSpPr>
        <p:spPr>
          <a:xfrm>
            <a:off x="755576" y="3174067"/>
            <a:ext cx="3762299" cy="830997"/>
          </a:xfrm>
          <a:prstGeom prst="rect">
            <a:avLst/>
          </a:prstGeom>
          <a:noFill/>
        </p:spPr>
        <p:txBody>
          <a:bodyPr wrap="square" rtlCol="0">
            <a:spAutoFit/>
          </a:bodyPr>
          <a:lstStyle/>
          <a:p>
            <a:r>
              <a:rPr lang="es-GT" sz="2400" b="1" dirty="0" smtClean="0"/>
              <a:t>William Ordóñez</a:t>
            </a:r>
          </a:p>
          <a:p>
            <a:r>
              <a:rPr lang="es-GT" sz="2400" b="1" dirty="0" smtClean="0"/>
              <a:t>Moisés </a:t>
            </a:r>
            <a:r>
              <a:rPr lang="es-GT" sz="2400" b="1" dirty="0" err="1" smtClean="0"/>
              <a:t>Valverth</a:t>
            </a:r>
            <a:endParaRPr lang="es-GT" sz="2400" b="1" dirty="0"/>
          </a:p>
        </p:txBody>
      </p:sp>
    </p:spTree>
    <p:extLst>
      <p:ext uri="{BB962C8B-B14F-4D97-AF65-F5344CB8AC3E}">
        <p14:creationId xmlns:p14="http://schemas.microsoft.com/office/powerpoint/2010/main" val="4279559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1" y="1412776"/>
            <a:ext cx="3456384" cy="2592288"/>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412776"/>
            <a:ext cx="5088565" cy="3816424"/>
          </a:xfrm>
          <a:prstGeom prst="rect">
            <a:avLst/>
          </a:prstGeom>
        </p:spPr>
      </p:pic>
      <p:sp>
        <p:nvSpPr>
          <p:cNvPr id="6" name="5 Flecha doblada hacia arriba"/>
          <p:cNvSpPr/>
          <p:nvPr/>
        </p:nvSpPr>
        <p:spPr>
          <a:xfrm rot="16200000" flipH="1" flipV="1">
            <a:off x="1979712" y="4089497"/>
            <a:ext cx="1008112" cy="1008111"/>
          </a:xfrm>
          <a:prstGeom prst="ben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GT" dirty="0">
              <a:solidFill>
                <a:prstClr val="white"/>
              </a:solidFill>
            </a:endParaRPr>
          </a:p>
        </p:txBody>
      </p:sp>
    </p:spTree>
    <p:extLst>
      <p:ext uri="{BB962C8B-B14F-4D97-AF65-F5344CB8AC3E}">
        <p14:creationId xmlns:p14="http://schemas.microsoft.com/office/powerpoint/2010/main" val="3610231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75556" y="1606153"/>
            <a:ext cx="7848872" cy="5447645"/>
          </a:xfrm>
          <a:prstGeom prst="rect">
            <a:avLst/>
          </a:prstGeom>
          <a:noFill/>
        </p:spPr>
        <p:txBody>
          <a:bodyPr wrap="square" rtlCol="0">
            <a:spAutoFit/>
          </a:bodyPr>
          <a:lstStyle/>
          <a:p>
            <a:r>
              <a:rPr lang="es-GT" sz="2400" b="1" dirty="0" smtClean="0">
                <a:solidFill>
                  <a:prstClr val="black"/>
                </a:solidFill>
                <a:latin typeface="Arial" panose="020B0604020202020204" pitchFamily="34" charset="0"/>
                <a:cs typeface="Arial" panose="020B0604020202020204" pitchFamily="34" charset="0"/>
              </a:rPr>
              <a:t>Condiciones a tomar  en  cuenta</a:t>
            </a:r>
            <a:r>
              <a:rPr lang="es-GT" sz="2000" dirty="0" smtClean="0">
                <a:solidFill>
                  <a:prstClr val="black"/>
                </a:solidFill>
                <a:latin typeface="Arial" panose="020B0604020202020204" pitchFamily="34" charset="0"/>
                <a:cs typeface="Arial" panose="020B0604020202020204" pitchFamily="34" charset="0"/>
              </a:rPr>
              <a:t>.</a:t>
            </a:r>
          </a:p>
          <a:p>
            <a:endParaRPr lang="es-GT" sz="2000" dirty="0">
              <a:solidFill>
                <a:prstClr val="black"/>
              </a:solidFill>
              <a:latin typeface="Arial" panose="020B0604020202020204" pitchFamily="34" charset="0"/>
              <a:cs typeface="Arial" panose="020B0604020202020204" pitchFamily="34" charset="0"/>
            </a:endParaRPr>
          </a:p>
          <a:p>
            <a:r>
              <a:rPr lang="es-GT" sz="2400" b="1" dirty="0" smtClean="0">
                <a:solidFill>
                  <a:prstClr val="black"/>
                </a:solidFill>
                <a:latin typeface="Arial" panose="020B0604020202020204" pitchFamily="34" charset="0"/>
                <a:cs typeface="Arial" panose="020B0604020202020204" pitchFamily="34" charset="0"/>
              </a:rPr>
              <a:t>Agroecológicas: </a:t>
            </a:r>
          </a:p>
          <a:p>
            <a:r>
              <a:rPr lang="es-GT" sz="2000" b="1" dirty="0" smtClean="0">
                <a:solidFill>
                  <a:prstClr val="black"/>
                </a:solidFill>
                <a:latin typeface="Arial" panose="020B0604020202020204" pitchFamily="34" charset="0"/>
                <a:cs typeface="Arial" panose="020B0604020202020204" pitchFamily="34" charset="0"/>
              </a:rPr>
              <a:t>1. Altitud, presipitacion,humedad relativa, vientos </a:t>
            </a:r>
          </a:p>
          <a:p>
            <a:r>
              <a:rPr lang="es-GT" sz="2000" b="1" dirty="0" smtClean="0">
                <a:solidFill>
                  <a:prstClr val="black"/>
                </a:solidFill>
                <a:latin typeface="Arial" panose="020B0604020202020204" pitchFamily="34" charset="0"/>
                <a:cs typeface="Arial" panose="020B0604020202020204" pitchFamily="34" charset="0"/>
              </a:rPr>
              <a:t>2. Profundidad del  suelo</a:t>
            </a:r>
          </a:p>
          <a:p>
            <a:r>
              <a:rPr lang="es-GT" sz="2000" b="1" dirty="0" smtClean="0">
                <a:solidFill>
                  <a:prstClr val="black"/>
                </a:solidFill>
                <a:latin typeface="Arial" panose="020B0604020202020204" pitchFamily="34" charset="0"/>
                <a:cs typeface="Arial" panose="020B0604020202020204" pitchFamily="34" charset="0"/>
              </a:rPr>
              <a:t>3.Textura y estructura </a:t>
            </a:r>
          </a:p>
          <a:p>
            <a:r>
              <a:rPr lang="es-GT" sz="2000" b="1" dirty="0" smtClean="0">
                <a:solidFill>
                  <a:prstClr val="black"/>
                </a:solidFill>
                <a:latin typeface="Arial" panose="020B0604020202020204" pitchFamily="34" charset="0"/>
                <a:cs typeface="Arial" panose="020B0604020202020204" pitchFamily="34" charset="0"/>
              </a:rPr>
              <a:t>4.Pedregocidad  y topografía del terreno</a:t>
            </a:r>
          </a:p>
          <a:p>
            <a:endParaRPr lang="es-GT" dirty="0" smtClean="0">
              <a:solidFill>
                <a:prstClr val="black"/>
              </a:solidFill>
              <a:latin typeface="Arial" panose="020B0604020202020204" pitchFamily="34" charset="0"/>
              <a:cs typeface="Arial" panose="020B0604020202020204" pitchFamily="34" charset="0"/>
            </a:endParaRPr>
          </a:p>
          <a:p>
            <a:r>
              <a:rPr lang="es-GT" sz="2400" b="1" dirty="0" smtClean="0">
                <a:solidFill>
                  <a:prstClr val="black"/>
                </a:solidFill>
                <a:latin typeface="Arial" panose="020B0604020202020204" pitchFamily="34" charset="0"/>
                <a:cs typeface="Arial" panose="020B0604020202020204" pitchFamily="34" charset="0"/>
              </a:rPr>
              <a:t>Técnicas y económicas: </a:t>
            </a:r>
          </a:p>
          <a:p>
            <a:pPr marL="457200" indent="-457200">
              <a:buFontTx/>
              <a:buAutoNum type="arabicPeriod"/>
            </a:pPr>
            <a:r>
              <a:rPr lang="es-GT" sz="2000" b="1" dirty="0" smtClean="0">
                <a:solidFill>
                  <a:prstClr val="black"/>
                </a:solidFill>
                <a:latin typeface="Arial" panose="020B0604020202020204" pitchFamily="34" charset="0"/>
                <a:cs typeface="Arial" panose="020B0604020202020204" pitchFamily="34" charset="0"/>
              </a:rPr>
              <a:t>Variedad a  sembrar </a:t>
            </a:r>
          </a:p>
          <a:p>
            <a:pPr marL="457200" indent="-457200">
              <a:buFontTx/>
              <a:buAutoNum type="arabicPeriod"/>
            </a:pPr>
            <a:r>
              <a:rPr lang="es-GT" sz="2000" b="1" dirty="0" smtClean="0">
                <a:solidFill>
                  <a:prstClr val="black"/>
                </a:solidFill>
                <a:latin typeface="Arial" panose="020B0604020202020204" pitchFamily="34" charset="0"/>
                <a:cs typeface="Arial" panose="020B0604020202020204" pitchFamily="34" charset="0"/>
              </a:rPr>
              <a:t>Preparación del terreno (el trazo y esquillado). </a:t>
            </a:r>
          </a:p>
          <a:p>
            <a:pPr marL="457200" indent="-457200">
              <a:buFontTx/>
              <a:buAutoNum type="arabicPeriod"/>
            </a:pPr>
            <a:r>
              <a:rPr lang="es-GT" sz="2000" b="1" dirty="0" smtClean="0">
                <a:solidFill>
                  <a:prstClr val="black"/>
                </a:solidFill>
                <a:latin typeface="Arial" panose="020B0604020202020204" pitchFamily="34" charset="0"/>
                <a:cs typeface="Arial" panose="020B0604020202020204" pitchFamily="34" charset="0"/>
              </a:rPr>
              <a:t>Siembra  en  curvas  a  nivel  y  otras obras de conservación. </a:t>
            </a:r>
            <a:r>
              <a:rPr lang="es-GT" sz="2000" b="1" i="1" dirty="0" smtClean="0">
                <a:solidFill>
                  <a:prstClr val="black"/>
                </a:solidFill>
                <a:latin typeface="Arial" panose="020B0604020202020204" pitchFamily="34" charset="0"/>
                <a:cs typeface="Arial" panose="020B0604020202020204" pitchFamily="34" charset="0"/>
              </a:rPr>
              <a:t> </a:t>
            </a:r>
          </a:p>
          <a:p>
            <a:pPr marL="457200" indent="-457200">
              <a:buFontTx/>
              <a:buAutoNum type="arabicPeriod"/>
            </a:pPr>
            <a:r>
              <a:rPr lang="es-GT" sz="2000" b="1" dirty="0" smtClean="0">
                <a:solidFill>
                  <a:prstClr val="black"/>
                </a:solidFill>
                <a:latin typeface="Arial" panose="020B0604020202020204" pitchFamily="34" charset="0"/>
                <a:cs typeface="Arial" panose="020B0604020202020204" pitchFamily="34" charset="0"/>
              </a:rPr>
              <a:t>Ahoyado y  abonado  </a:t>
            </a:r>
          </a:p>
          <a:p>
            <a:pPr marL="457200" indent="-457200">
              <a:buFontTx/>
              <a:buAutoNum type="arabicPeriod"/>
            </a:pPr>
            <a:r>
              <a:rPr lang="es-GT" sz="2000" b="1" dirty="0" smtClean="0">
                <a:solidFill>
                  <a:prstClr val="black"/>
                </a:solidFill>
                <a:latin typeface="Arial" panose="020B0604020202020204" pitchFamily="34" charset="0"/>
                <a:cs typeface="Arial" panose="020B0604020202020204" pitchFamily="34" charset="0"/>
              </a:rPr>
              <a:t>Siembra en  el  terreno.</a:t>
            </a:r>
          </a:p>
          <a:p>
            <a:pPr marL="457200" indent="-457200">
              <a:buFontTx/>
              <a:buAutoNum type="arabicPeriod"/>
            </a:pPr>
            <a:r>
              <a:rPr lang="es-GT" sz="2000" b="1" dirty="0" smtClean="0">
                <a:solidFill>
                  <a:prstClr val="black"/>
                </a:solidFill>
                <a:latin typeface="Arial" panose="020B0604020202020204" pitchFamily="34" charset="0"/>
                <a:cs typeface="Arial" panose="020B0604020202020204" pitchFamily="34" charset="0"/>
              </a:rPr>
              <a:t>Sombra</a:t>
            </a:r>
          </a:p>
          <a:p>
            <a:r>
              <a:rPr lang="es-GT" dirty="0" smtClean="0">
                <a:solidFill>
                  <a:prstClr val="black"/>
                </a:solidFill>
                <a:latin typeface="Arial" panose="020B0604020202020204" pitchFamily="34" charset="0"/>
                <a:cs typeface="Arial" panose="020B0604020202020204" pitchFamily="34" charset="0"/>
              </a:rPr>
              <a:t>                 </a:t>
            </a:r>
          </a:p>
        </p:txBody>
      </p:sp>
      <p:sp>
        <p:nvSpPr>
          <p:cNvPr id="2" name="1 CuadroTexto"/>
          <p:cNvSpPr txBox="1"/>
          <p:nvPr/>
        </p:nvSpPr>
        <p:spPr>
          <a:xfrm>
            <a:off x="1259632" y="836712"/>
            <a:ext cx="6480720" cy="769441"/>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a:spcBef>
                <a:spcPct val="0"/>
              </a:spcBef>
              <a:buNone/>
              <a:defRPr sz="44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GT" dirty="0"/>
              <a:t>Establecimiento del cafetal</a:t>
            </a:r>
          </a:p>
        </p:txBody>
      </p:sp>
    </p:spTree>
    <p:extLst>
      <p:ext uri="{BB962C8B-B14F-4D97-AF65-F5344CB8AC3E}">
        <p14:creationId xmlns:p14="http://schemas.microsoft.com/office/powerpoint/2010/main" val="766818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8012" y="1066482"/>
            <a:ext cx="8229600" cy="706090"/>
          </a:xfrm>
        </p:spPr>
        <p:txBody>
          <a:bodyPr/>
          <a:lstStyle/>
          <a:p>
            <a:r>
              <a:rPr lang="es-GT" sz="3200" b="1" dirty="0" smtClean="0">
                <a:solidFill>
                  <a:srgbClr val="002060"/>
                </a:solidFill>
              </a:rPr>
              <a:t>CONDICIONES AGROECOLÓGICAS</a:t>
            </a:r>
            <a:endParaRPr lang="es-GT" sz="3200" b="1" dirty="0">
              <a:solidFill>
                <a:srgbClr val="002060"/>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625" y="1772572"/>
            <a:ext cx="8109810" cy="2915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6" name="5 Conector recto"/>
          <p:cNvCxnSpPr/>
          <p:nvPr/>
        </p:nvCxnSpPr>
        <p:spPr>
          <a:xfrm flipV="1">
            <a:off x="532821" y="2636912"/>
            <a:ext cx="8112234" cy="72008"/>
          </a:xfrm>
          <a:prstGeom prst="line">
            <a:avLst/>
          </a:prstGeom>
        </p:spPr>
        <p:style>
          <a:lnRef idx="1">
            <a:schemeClr val="accent6"/>
          </a:lnRef>
          <a:fillRef idx="0">
            <a:schemeClr val="accent6"/>
          </a:fillRef>
          <a:effectRef idx="0">
            <a:schemeClr val="accent6"/>
          </a:effectRef>
          <a:fontRef idx="minor">
            <a:schemeClr val="tx1"/>
          </a:fontRef>
        </p:style>
      </p:cxnSp>
      <p:cxnSp>
        <p:nvCxnSpPr>
          <p:cNvPr id="7" name="6 Conector recto"/>
          <p:cNvCxnSpPr/>
          <p:nvPr/>
        </p:nvCxnSpPr>
        <p:spPr>
          <a:xfrm flipV="1">
            <a:off x="548427" y="3020286"/>
            <a:ext cx="8094204" cy="79730"/>
          </a:xfrm>
          <a:prstGeom prst="line">
            <a:avLst/>
          </a:prstGeom>
        </p:spPr>
        <p:style>
          <a:lnRef idx="1">
            <a:schemeClr val="accent6"/>
          </a:lnRef>
          <a:fillRef idx="0">
            <a:schemeClr val="accent6"/>
          </a:fillRef>
          <a:effectRef idx="0">
            <a:schemeClr val="accent6"/>
          </a:effectRef>
          <a:fontRef idx="minor">
            <a:schemeClr val="tx1"/>
          </a:fontRef>
        </p:style>
      </p:cxnSp>
      <p:cxnSp>
        <p:nvCxnSpPr>
          <p:cNvPr id="9" name="8 Conector recto"/>
          <p:cNvCxnSpPr/>
          <p:nvPr/>
        </p:nvCxnSpPr>
        <p:spPr>
          <a:xfrm flipV="1">
            <a:off x="548427" y="3429000"/>
            <a:ext cx="8109810" cy="72008"/>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10 Conector recto"/>
          <p:cNvCxnSpPr/>
          <p:nvPr/>
        </p:nvCxnSpPr>
        <p:spPr>
          <a:xfrm flipV="1">
            <a:off x="570625" y="3861048"/>
            <a:ext cx="8109810" cy="72008"/>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11 Conector recto"/>
          <p:cNvCxnSpPr/>
          <p:nvPr/>
        </p:nvCxnSpPr>
        <p:spPr>
          <a:xfrm flipV="1">
            <a:off x="548238" y="4293096"/>
            <a:ext cx="8109810" cy="72008"/>
          </a:xfrm>
          <a:prstGeom prst="line">
            <a:avLst/>
          </a:prstGeom>
        </p:spPr>
        <p:style>
          <a:lnRef idx="1">
            <a:schemeClr val="accent6"/>
          </a:lnRef>
          <a:fillRef idx="0">
            <a:schemeClr val="accent6"/>
          </a:fillRef>
          <a:effectRef idx="0">
            <a:schemeClr val="accent6"/>
          </a:effectRef>
          <a:fontRef idx="minor">
            <a:schemeClr val="tx1"/>
          </a:fontRef>
        </p:style>
      </p:cxnSp>
      <p:sp>
        <p:nvSpPr>
          <p:cNvPr id="14" name="13 CuadroTexto"/>
          <p:cNvSpPr txBox="1"/>
          <p:nvPr/>
        </p:nvSpPr>
        <p:spPr>
          <a:xfrm>
            <a:off x="5046514" y="4021323"/>
            <a:ext cx="2592288" cy="307777"/>
          </a:xfrm>
          <a:prstGeom prst="rect">
            <a:avLst/>
          </a:prstGeom>
          <a:noFill/>
        </p:spPr>
        <p:txBody>
          <a:bodyPr wrap="square" rtlCol="0">
            <a:spAutoFit/>
          </a:bodyPr>
          <a:lstStyle/>
          <a:p>
            <a:r>
              <a:rPr lang="es-GT" sz="1400" b="1" dirty="0" smtClean="0">
                <a:solidFill>
                  <a:prstClr val="white"/>
                </a:solidFill>
              </a:rPr>
              <a:t>ZONA DE  BAJIO  600- 900 </a:t>
            </a:r>
            <a:endParaRPr lang="es-GT" b="1" dirty="0">
              <a:solidFill>
                <a:prstClr val="white"/>
              </a:solidFill>
            </a:endParaRPr>
          </a:p>
        </p:txBody>
      </p:sp>
      <p:sp>
        <p:nvSpPr>
          <p:cNvPr id="15" name="14 Rectángulo"/>
          <p:cNvSpPr/>
          <p:nvPr/>
        </p:nvSpPr>
        <p:spPr>
          <a:xfrm>
            <a:off x="3159840" y="3599747"/>
            <a:ext cx="2971454" cy="307777"/>
          </a:xfrm>
          <a:prstGeom prst="rect">
            <a:avLst/>
          </a:prstGeom>
        </p:spPr>
        <p:txBody>
          <a:bodyPr wrap="none">
            <a:spAutoFit/>
          </a:bodyPr>
          <a:lstStyle/>
          <a:p>
            <a:r>
              <a:rPr lang="es-GT" sz="1400" b="1" dirty="0">
                <a:solidFill>
                  <a:srgbClr val="FFFF00"/>
                </a:solidFill>
              </a:rPr>
              <a:t>ZONA DE </a:t>
            </a:r>
            <a:r>
              <a:rPr lang="es-GT" sz="1400" b="1" dirty="0" smtClean="0">
                <a:solidFill>
                  <a:srgbClr val="FFFF00"/>
                </a:solidFill>
              </a:rPr>
              <a:t> MEDIA  ALTURA   901-1200 </a:t>
            </a:r>
            <a:endParaRPr lang="es-GT" sz="1400" b="1" dirty="0">
              <a:solidFill>
                <a:srgbClr val="FFFF00"/>
              </a:solidFill>
            </a:endParaRPr>
          </a:p>
        </p:txBody>
      </p:sp>
      <p:sp>
        <p:nvSpPr>
          <p:cNvPr id="16" name="15 Rectángulo"/>
          <p:cNvSpPr/>
          <p:nvPr/>
        </p:nvSpPr>
        <p:spPr>
          <a:xfrm>
            <a:off x="2341988" y="3193231"/>
            <a:ext cx="2512483" cy="307777"/>
          </a:xfrm>
          <a:prstGeom prst="rect">
            <a:avLst/>
          </a:prstGeom>
        </p:spPr>
        <p:txBody>
          <a:bodyPr wrap="none">
            <a:spAutoFit/>
          </a:bodyPr>
          <a:lstStyle/>
          <a:p>
            <a:r>
              <a:rPr lang="es-GT" sz="1400" b="1" dirty="0"/>
              <a:t>ZONA DE  </a:t>
            </a:r>
            <a:r>
              <a:rPr lang="es-GT" sz="1400" b="1" dirty="0" smtClean="0"/>
              <a:t>ALTURA  1201 - 1400 </a:t>
            </a:r>
            <a:endParaRPr lang="es-GT" sz="1400" b="1" dirty="0"/>
          </a:p>
        </p:txBody>
      </p:sp>
      <p:sp>
        <p:nvSpPr>
          <p:cNvPr id="17" name="16 Rectángulo"/>
          <p:cNvSpPr/>
          <p:nvPr/>
        </p:nvSpPr>
        <p:spPr>
          <a:xfrm>
            <a:off x="532821" y="2799404"/>
            <a:ext cx="3238002" cy="307777"/>
          </a:xfrm>
          <a:prstGeom prst="rect">
            <a:avLst/>
          </a:prstGeom>
        </p:spPr>
        <p:txBody>
          <a:bodyPr wrap="none">
            <a:spAutoFit/>
          </a:bodyPr>
          <a:lstStyle/>
          <a:p>
            <a:r>
              <a:rPr lang="es-GT" sz="1400" b="1" dirty="0">
                <a:solidFill>
                  <a:srgbClr val="C00000"/>
                </a:solidFill>
              </a:rPr>
              <a:t>ZONA DE  </a:t>
            </a:r>
            <a:r>
              <a:rPr lang="es-GT" sz="1400" b="1" dirty="0" smtClean="0">
                <a:solidFill>
                  <a:srgbClr val="C00000"/>
                </a:solidFill>
              </a:rPr>
              <a:t>ESTRICTA  ALTURA  1401 - 1700</a:t>
            </a:r>
            <a:endParaRPr lang="es-GT" sz="1400" b="1" dirty="0">
              <a:solidFill>
                <a:srgbClr val="C00000"/>
              </a:solidFill>
            </a:endParaRPr>
          </a:p>
        </p:txBody>
      </p:sp>
      <p:sp>
        <p:nvSpPr>
          <p:cNvPr id="18" name="17 Flecha arriba"/>
          <p:cNvSpPr/>
          <p:nvPr/>
        </p:nvSpPr>
        <p:spPr>
          <a:xfrm flipH="1">
            <a:off x="7092274" y="3753635"/>
            <a:ext cx="140221" cy="53945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prstClr val="white"/>
              </a:solidFill>
            </a:endParaRPr>
          </a:p>
        </p:txBody>
      </p:sp>
      <p:sp>
        <p:nvSpPr>
          <p:cNvPr id="19" name="18 Flecha arriba"/>
          <p:cNvSpPr/>
          <p:nvPr/>
        </p:nvSpPr>
        <p:spPr>
          <a:xfrm flipH="1">
            <a:off x="5969144" y="3347119"/>
            <a:ext cx="140221" cy="54993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prstClr val="white"/>
              </a:solidFill>
            </a:endParaRPr>
          </a:p>
        </p:txBody>
      </p:sp>
      <p:sp>
        <p:nvSpPr>
          <p:cNvPr id="21" name="20 Flecha arriba"/>
          <p:cNvSpPr/>
          <p:nvPr/>
        </p:nvSpPr>
        <p:spPr>
          <a:xfrm flipH="1">
            <a:off x="4682702" y="2953292"/>
            <a:ext cx="140221" cy="50579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prstClr val="white"/>
              </a:solidFill>
            </a:endParaRPr>
          </a:p>
        </p:txBody>
      </p:sp>
      <p:sp>
        <p:nvSpPr>
          <p:cNvPr id="23" name="22 Flecha arriba"/>
          <p:cNvSpPr/>
          <p:nvPr/>
        </p:nvSpPr>
        <p:spPr>
          <a:xfrm flipH="1">
            <a:off x="3712749" y="2636912"/>
            <a:ext cx="106894" cy="4828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prstClr val="white"/>
              </a:solidFill>
            </a:endParaRPr>
          </a:p>
        </p:txBody>
      </p:sp>
      <p:sp>
        <p:nvSpPr>
          <p:cNvPr id="3" name="2 CuadroTexto"/>
          <p:cNvSpPr txBox="1"/>
          <p:nvPr/>
        </p:nvSpPr>
        <p:spPr>
          <a:xfrm>
            <a:off x="644622" y="4869160"/>
            <a:ext cx="7961815" cy="147732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spcAft>
                <a:spcPts val="300"/>
              </a:spcAft>
              <a:buFont typeface="Symbol"/>
              <a:buChar char=""/>
            </a:pPr>
            <a:r>
              <a:rPr lang="es-ES" b="1" dirty="0">
                <a:solidFill>
                  <a:schemeClr val="tx1"/>
                </a:solidFill>
                <a:latin typeface="Arial"/>
                <a:ea typeface="Times New Roman"/>
              </a:rPr>
              <a:t>Altitud: de 900 a 1,500 msnm. Alturas por debajo de los 900 metros se incurren en mayores costos de producción en la incidencia de plagas y enfermedades, </a:t>
            </a:r>
            <a:r>
              <a:rPr lang="es-ES" b="1" dirty="0" smtClean="0">
                <a:solidFill>
                  <a:schemeClr val="tx1"/>
                </a:solidFill>
                <a:latin typeface="Arial"/>
                <a:ea typeface="Times New Roman"/>
              </a:rPr>
              <a:t>así </a:t>
            </a:r>
            <a:r>
              <a:rPr lang="es-ES" b="1" dirty="0">
                <a:solidFill>
                  <a:schemeClr val="tx1"/>
                </a:solidFill>
                <a:latin typeface="Arial"/>
                <a:ea typeface="Times New Roman"/>
              </a:rPr>
              <a:t>como una baja calidad de taza.  Mayor de 1500 msnm hay un menor desarrollo vegetativo de la planta, maduración tardía y mayor cantidad de enfermedades fungosas.</a:t>
            </a:r>
          </a:p>
        </p:txBody>
      </p:sp>
      <p:pic>
        <p:nvPicPr>
          <p:cNvPr id="20" name="Picture 2" descr="C:\Users\Bosques y Agua\Documents\Todo usb b\Viñetas\fotos  evento\LB 1 b 004cosech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5365" y="3847890"/>
            <a:ext cx="545070" cy="44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024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340768"/>
            <a:ext cx="8229600" cy="1143000"/>
          </a:xfrm>
        </p:spPr>
        <p:style>
          <a:lnRef idx="0">
            <a:schemeClr val="accent6"/>
          </a:lnRef>
          <a:fillRef idx="3">
            <a:schemeClr val="accent6"/>
          </a:fillRef>
          <a:effectRef idx="3">
            <a:schemeClr val="accent6"/>
          </a:effectRef>
          <a:fontRef idx="minor">
            <a:schemeClr val="lt1"/>
          </a:fontRef>
        </p:style>
        <p:txBody>
          <a:bodyPr/>
          <a:lstStyle/>
          <a:p>
            <a:r>
              <a:rPr lang="es-GT" b="1" dirty="0">
                <a:solidFill>
                  <a:srgbClr val="002060"/>
                </a:solidFill>
                <a:latin typeface="+mn-lt"/>
                <a:ea typeface="+mn-ea"/>
                <a:cs typeface="+mn-cs"/>
              </a:rPr>
              <a:t>Selección del terreno</a:t>
            </a:r>
          </a:p>
        </p:txBody>
      </p:sp>
      <p:sp>
        <p:nvSpPr>
          <p:cNvPr id="3" name="2 Marcador de contenido"/>
          <p:cNvSpPr>
            <a:spLocks noGrp="1"/>
          </p:cNvSpPr>
          <p:nvPr>
            <p:ph idx="1"/>
          </p:nvPr>
        </p:nvSpPr>
        <p:spPr>
          <a:xfrm>
            <a:off x="539552" y="2708920"/>
            <a:ext cx="8229600" cy="2972855"/>
          </a:xfrm>
        </p:spPr>
        <p:style>
          <a:lnRef idx="1">
            <a:schemeClr val="accent2"/>
          </a:lnRef>
          <a:fillRef idx="2">
            <a:schemeClr val="accent2"/>
          </a:fillRef>
          <a:effectRef idx="1">
            <a:schemeClr val="accent2"/>
          </a:effectRef>
          <a:fontRef idx="minor">
            <a:schemeClr val="dk1"/>
          </a:fontRef>
        </p:style>
        <p:txBody>
          <a:bodyPr/>
          <a:lstStyle/>
          <a:p>
            <a:pPr marL="0">
              <a:spcBef>
                <a:spcPct val="0"/>
              </a:spcBef>
              <a:buNone/>
            </a:pPr>
            <a:r>
              <a:rPr lang="es-GT" sz="2400" b="1" dirty="0">
                <a:solidFill>
                  <a:schemeClr val="dk1"/>
                </a:solidFill>
              </a:rPr>
              <a:t>En esta decisión está gran parte del éxito o el fracaso de una finca cafetalera, por lo que se recomienda que sea el producto de un análisis serio y consciente sobre los factores que influyen positivamente en el cultivo del café </a:t>
            </a:r>
          </a:p>
        </p:txBody>
      </p:sp>
    </p:spTree>
    <p:extLst>
      <p:ext uri="{BB962C8B-B14F-4D97-AF65-F5344CB8AC3E}">
        <p14:creationId xmlns:p14="http://schemas.microsoft.com/office/powerpoint/2010/main" val="990745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3538" y="1556792"/>
            <a:ext cx="8244916" cy="1512168"/>
          </a:xfrm>
        </p:spPr>
        <p:style>
          <a:lnRef idx="1">
            <a:schemeClr val="accent2"/>
          </a:lnRef>
          <a:fillRef idx="2">
            <a:schemeClr val="accent2"/>
          </a:fillRef>
          <a:effectRef idx="1">
            <a:schemeClr val="accent2"/>
          </a:effectRef>
          <a:fontRef idx="minor">
            <a:schemeClr val="dk1"/>
          </a:fontRef>
        </p:style>
        <p:txBody>
          <a:bodyPr/>
          <a:lstStyle/>
          <a:p>
            <a:pPr algn="l"/>
            <a:r>
              <a:rPr lang="es-HN" sz="2400" b="1" dirty="0"/>
              <a:t>Precipitación </a:t>
            </a:r>
            <a:r>
              <a:rPr lang="es-HN" sz="2400" b="1" dirty="0" smtClean="0"/>
              <a:t>pluvial   mm/año: </a:t>
            </a:r>
            <a:r>
              <a:rPr lang="es-HN" sz="2000" b="1" dirty="0" smtClean="0"/>
              <a:t/>
            </a:r>
            <a:br>
              <a:rPr lang="es-HN" sz="2000" b="1" dirty="0" smtClean="0"/>
            </a:br>
            <a:r>
              <a:rPr lang="es-HN" sz="2000" b="1" dirty="0" smtClean="0"/>
              <a:t>1,000 </a:t>
            </a:r>
            <a:r>
              <a:rPr lang="es-HN" sz="2000" b="1" dirty="0"/>
              <a:t>a </a:t>
            </a:r>
            <a:r>
              <a:rPr lang="es-HN" sz="2000" b="1" dirty="0" smtClean="0"/>
              <a:t>3,000.   </a:t>
            </a:r>
            <a:r>
              <a:rPr lang="es-HN" sz="2000" b="1" dirty="0"/>
              <a:t>Menos de 1,000 mm</a:t>
            </a:r>
            <a:r>
              <a:rPr lang="es-HN" sz="2000" b="1" dirty="0" smtClean="0"/>
              <a:t>.    se </a:t>
            </a:r>
            <a:r>
              <a:rPr lang="es-HN" sz="2000" b="1" dirty="0"/>
              <a:t>limita el crecimiento de la planta y mayor de </a:t>
            </a:r>
            <a:r>
              <a:rPr lang="es-HN" sz="2000" b="1" dirty="0" smtClean="0"/>
              <a:t>3,000 la </a:t>
            </a:r>
            <a:r>
              <a:rPr lang="es-HN" sz="2000" b="1" dirty="0"/>
              <a:t>calidad de taza puede verse afectada, además el control de plagas y enfermedades se hace </a:t>
            </a:r>
            <a:r>
              <a:rPr lang="es-HN" sz="2000" b="1" dirty="0" smtClean="0"/>
              <a:t> </a:t>
            </a:r>
            <a:r>
              <a:rPr lang="es-HN" sz="2000" b="1" dirty="0"/>
              <a:t>difícil y costoso.</a:t>
            </a:r>
            <a:r>
              <a:rPr lang="es-GT" sz="2000" b="1" dirty="0"/>
              <a:t/>
            </a:r>
            <a:br>
              <a:rPr lang="es-GT" sz="2000" b="1" dirty="0"/>
            </a:br>
            <a:endParaRPr lang="es-GT" sz="2000" b="1" dirty="0"/>
          </a:p>
        </p:txBody>
      </p:sp>
      <p:sp>
        <p:nvSpPr>
          <p:cNvPr id="5" name="1 Título"/>
          <p:cNvSpPr txBox="1">
            <a:spLocks/>
          </p:cNvSpPr>
          <p:nvPr/>
        </p:nvSpPr>
        <p:spPr>
          <a:xfrm>
            <a:off x="413538" y="3359214"/>
            <a:ext cx="8244916" cy="2014002"/>
          </a:xfrm>
          <a:prstGeom prst="rect">
            <a:avLst/>
          </a:prstGeom>
        </p:spPr>
        <p:style>
          <a:lnRef idx="1">
            <a:schemeClr val="accent2"/>
          </a:lnRef>
          <a:fillRef idx="2">
            <a:schemeClr val="accent2"/>
          </a:fillRef>
          <a:effectRef idx="1">
            <a:schemeClr val="accent2"/>
          </a:effectRef>
          <a:fontRef idx="minor">
            <a:schemeClr val="dk1"/>
          </a:fontRef>
        </p:style>
        <p:txBody>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s-ES" sz="2400" b="1" dirty="0"/>
              <a:t>Temperatura media anual: entre 17 y 28°C</a:t>
            </a:r>
            <a:r>
              <a:rPr lang="es-ES" sz="2000" b="1" dirty="0"/>
              <a:t>. Temperaturas mayores de 28°C la planta de café presenta un crecimiento rápido, fructificación temprana, agotamiento prematuro, presencia de la roya del café. Temperaturas por debajo de los 17°C la planta de café presenta una crecimiento lento, achaparramiento de la planta, reducción de la producción, quema de hojas y brotes nuevos</a:t>
            </a:r>
            <a:endParaRPr lang="es-GT" sz="2000" b="1" dirty="0"/>
          </a:p>
        </p:txBody>
      </p:sp>
    </p:spTree>
    <p:extLst>
      <p:ext uri="{BB962C8B-B14F-4D97-AF65-F5344CB8AC3E}">
        <p14:creationId xmlns:p14="http://schemas.microsoft.com/office/powerpoint/2010/main" val="2823444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86104" y="1340768"/>
            <a:ext cx="7704856"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HN" sz="2400" b="1" dirty="0" smtClean="0">
                <a:solidFill>
                  <a:prstClr val="black"/>
                </a:solidFill>
              </a:rPr>
              <a:t>Humedad relativa: </a:t>
            </a:r>
          </a:p>
          <a:p>
            <a:r>
              <a:rPr lang="es-HN" sz="2000" b="1" dirty="0" smtClean="0">
                <a:solidFill>
                  <a:prstClr val="black"/>
                </a:solidFill>
              </a:rPr>
              <a:t>65 </a:t>
            </a:r>
            <a:r>
              <a:rPr lang="es-HN" sz="2000" b="1" dirty="0">
                <a:solidFill>
                  <a:prstClr val="black"/>
                </a:solidFill>
              </a:rPr>
              <a:t>a 85%. Mayor a este nivel se propicia el ataque de plagas y enfermedades fungosas</a:t>
            </a:r>
            <a:r>
              <a:rPr lang="es-HN" sz="2000" b="1" dirty="0" smtClean="0">
                <a:solidFill>
                  <a:prstClr val="black"/>
                </a:solidFill>
              </a:rPr>
              <a:t>.</a:t>
            </a:r>
            <a:endParaRPr lang="es-GT" sz="2000" b="1" dirty="0">
              <a:solidFill>
                <a:prstClr val="black"/>
              </a:solidFill>
            </a:endParaRPr>
          </a:p>
        </p:txBody>
      </p:sp>
      <p:sp>
        <p:nvSpPr>
          <p:cNvPr id="7" name="6 Rectángulo"/>
          <p:cNvSpPr/>
          <p:nvPr/>
        </p:nvSpPr>
        <p:spPr>
          <a:xfrm>
            <a:off x="386104" y="4221088"/>
            <a:ext cx="7704856" cy="169277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HN" sz="2400" b="1" dirty="0">
                <a:solidFill>
                  <a:prstClr val="black"/>
                </a:solidFill>
              </a:rPr>
              <a:t>Vientos</a:t>
            </a:r>
            <a:r>
              <a:rPr lang="es-HN" sz="2400" b="1" dirty="0" smtClean="0">
                <a:solidFill>
                  <a:prstClr val="black"/>
                </a:solidFill>
              </a:rPr>
              <a:t>:</a:t>
            </a:r>
          </a:p>
          <a:p>
            <a:pPr lvl="0"/>
            <a:r>
              <a:rPr lang="es-ES" sz="2000" b="1" dirty="0" smtClean="0">
                <a:latin typeface="Arial"/>
                <a:ea typeface="Times New Roman"/>
              </a:rPr>
              <a:t>Menor </a:t>
            </a:r>
            <a:r>
              <a:rPr lang="es-ES" sz="2000" b="1" dirty="0">
                <a:latin typeface="Arial"/>
                <a:ea typeface="Times New Roman"/>
              </a:rPr>
              <a:t>a 15 kilómetros por hora. Mayor de 15 km/hora provoca daños mecánicos, caída de hojas, flores y frutos, deshidratación de yemas florales, hojas y frutos tiernos.</a:t>
            </a:r>
            <a:endParaRPr lang="es-GT" sz="2000" b="1" dirty="0">
              <a:latin typeface="Times New Roman"/>
              <a:ea typeface="Times New Roman"/>
            </a:endParaRPr>
          </a:p>
          <a:p>
            <a:endParaRPr lang="es-HN" sz="2000" b="1" dirty="0" smtClean="0">
              <a:solidFill>
                <a:prstClr val="black"/>
              </a:solidFill>
            </a:endParaRPr>
          </a:p>
        </p:txBody>
      </p:sp>
      <p:sp>
        <p:nvSpPr>
          <p:cNvPr id="8" name="7 Rectángulo"/>
          <p:cNvSpPr/>
          <p:nvPr/>
        </p:nvSpPr>
        <p:spPr>
          <a:xfrm>
            <a:off x="370130" y="2852936"/>
            <a:ext cx="7704856" cy="111569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spcAft>
                <a:spcPts val="300"/>
              </a:spcAft>
            </a:pPr>
            <a:r>
              <a:rPr lang="es-ES" sz="2400" b="1" dirty="0">
                <a:solidFill>
                  <a:prstClr val="black"/>
                </a:solidFill>
              </a:rPr>
              <a:t>Tipo de suelo:</a:t>
            </a:r>
          </a:p>
          <a:p>
            <a:pPr>
              <a:spcAft>
                <a:spcPts val="300"/>
              </a:spcAft>
            </a:pPr>
            <a:r>
              <a:rPr lang="es-ES" sz="2000" b="1" dirty="0" smtClean="0">
                <a:latin typeface="Arial"/>
                <a:ea typeface="Times New Roman"/>
              </a:rPr>
              <a:t>Suelos </a:t>
            </a:r>
            <a:r>
              <a:rPr lang="es-ES" sz="2000" b="1" dirty="0">
                <a:latin typeface="Arial"/>
                <a:ea typeface="Times New Roman"/>
              </a:rPr>
              <a:t>franco, franco arcillosos y francos arenosos, con buen contenido de materia orgánica y un pH de 5.5 a 6.8..</a:t>
            </a:r>
          </a:p>
        </p:txBody>
      </p:sp>
    </p:spTree>
    <p:extLst>
      <p:ext uri="{BB962C8B-B14F-4D97-AF65-F5344CB8AC3E}">
        <p14:creationId xmlns:p14="http://schemas.microsoft.com/office/powerpoint/2010/main" val="16650898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375755" y="866600"/>
            <a:ext cx="4680519" cy="523220"/>
          </a:xfrm>
          <a:prstGeom prst="rect">
            <a:avLst/>
          </a:prstGeom>
          <a:noFill/>
        </p:spPr>
        <p:txBody>
          <a:bodyPr wrap="square" rtlCol="0">
            <a:spAutoFit/>
          </a:bodyPr>
          <a:lstStyle/>
          <a:p>
            <a:r>
              <a:rPr lang="es-GT" sz="2800" dirty="0" smtClean="0">
                <a:solidFill>
                  <a:prstClr val="black"/>
                </a:solidFill>
                <a:latin typeface="Arial" panose="020B0604020202020204" pitchFamily="34" charset="0"/>
                <a:cs typeface="Arial" panose="020B0604020202020204" pitchFamily="34" charset="0"/>
              </a:rPr>
              <a:t>Profundidad  del  suelo</a:t>
            </a:r>
            <a:endParaRPr lang="es-GT" sz="2800" dirty="0">
              <a:solidFill>
                <a:prstClr val="black"/>
              </a:solidFill>
              <a:latin typeface="Arial" panose="020B0604020202020204" pitchFamily="34" charset="0"/>
              <a:cs typeface="Arial" panose="020B0604020202020204" pitchFamily="34"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0" y="1555197"/>
            <a:ext cx="5472607" cy="3728017"/>
          </a:xfrm>
          <a:prstGeom prst="rect">
            <a:avLst/>
          </a:prstGeom>
        </p:spPr>
      </p:pic>
      <p:sp>
        <p:nvSpPr>
          <p:cNvPr id="6" name="5 CuadroTexto"/>
          <p:cNvSpPr txBox="1"/>
          <p:nvPr/>
        </p:nvSpPr>
        <p:spPr>
          <a:xfrm>
            <a:off x="647561" y="5445224"/>
            <a:ext cx="8136904" cy="70788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HN" sz="2000" b="1" dirty="0">
                <a:solidFill>
                  <a:prstClr val="black">
                    <a:lumMod val="95000"/>
                    <a:lumOff val="5000"/>
                  </a:prstClr>
                </a:solidFill>
              </a:rPr>
              <a:t>Tipo de suelo: suelos francos, franco arcillosos y franco arenosos, profundos y con buen contenido de materia orgánica</a:t>
            </a:r>
            <a:r>
              <a:rPr lang="es-HN" sz="2000" b="1" dirty="0" smtClean="0">
                <a:solidFill>
                  <a:prstClr val="black">
                    <a:lumMod val="95000"/>
                    <a:lumOff val="5000"/>
                  </a:prstClr>
                </a:solidFill>
              </a:rPr>
              <a:t>.</a:t>
            </a:r>
            <a:endParaRPr lang="es-GT" sz="2000" b="1" dirty="0">
              <a:solidFill>
                <a:prstClr val="black">
                  <a:lumMod val="95000"/>
                  <a:lumOff val="5000"/>
                </a:prstClr>
              </a:solidFill>
            </a:endParaRPr>
          </a:p>
        </p:txBody>
      </p:sp>
    </p:spTree>
    <p:extLst>
      <p:ext uri="{BB962C8B-B14F-4D97-AF65-F5344CB8AC3E}">
        <p14:creationId xmlns:p14="http://schemas.microsoft.com/office/powerpoint/2010/main" val="30410349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908720"/>
            <a:ext cx="6048672" cy="576064"/>
          </a:xfrm>
        </p:spPr>
        <p:style>
          <a:lnRef idx="0">
            <a:schemeClr val="accent2"/>
          </a:lnRef>
          <a:fillRef idx="3">
            <a:schemeClr val="accent2"/>
          </a:fillRef>
          <a:effectRef idx="3">
            <a:schemeClr val="accent2"/>
          </a:effectRef>
          <a:fontRef idx="minor">
            <a:schemeClr val="lt1"/>
          </a:fontRef>
        </p:style>
        <p:txBody>
          <a:bodyPr/>
          <a:lstStyle/>
          <a:p>
            <a:r>
              <a:rPr lang="es-GT" sz="2800" dirty="0" smtClean="0"/>
              <a:t>Textura  y estructura del suelo</a:t>
            </a:r>
            <a:endParaRPr lang="es-GT" sz="2800" dirty="0"/>
          </a:p>
        </p:txBody>
      </p:sp>
      <p:sp>
        <p:nvSpPr>
          <p:cNvPr id="3" name="2 CuadroTexto"/>
          <p:cNvSpPr txBox="1"/>
          <p:nvPr/>
        </p:nvSpPr>
        <p:spPr>
          <a:xfrm>
            <a:off x="2684257" y="1628800"/>
            <a:ext cx="4406541"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GT" sz="2800" dirty="0" smtClean="0">
                <a:solidFill>
                  <a:prstClr val="white"/>
                </a:solidFill>
              </a:rPr>
              <a:t>Topografía, pedregocidad</a:t>
            </a:r>
            <a:endParaRPr lang="es-GT" sz="2800" dirty="0">
              <a:solidFill>
                <a:prstClr val="white"/>
              </a:solidFill>
            </a:endParaRPr>
          </a:p>
        </p:txBody>
      </p:sp>
      <p:sp>
        <p:nvSpPr>
          <p:cNvPr id="4" name="3 CuadroTexto"/>
          <p:cNvSpPr txBox="1"/>
          <p:nvPr/>
        </p:nvSpPr>
        <p:spPr>
          <a:xfrm>
            <a:off x="2807804" y="2348880"/>
            <a:ext cx="396044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GT" sz="2800" dirty="0" smtClean="0">
                <a:solidFill>
                  <a:prstClr val="white"/>
                </a:solidFill>
              </a:rPr>
              <a:t>Fertilidad  del  suelo y pH</a:t>
            </a:r>
            <a:endParaRPr lang="es-GT" sz="2800" dirty="0">
              <a:solidFill>
                <a:prstClr val="white"/>
              </a:solidFill>
            </a:endParaRPr>
          </a:p>
        </p:txBody>
      </p:sp>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435268"/>
            <a:ext cx="3150568" cy="2376264"/>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435268"/>
            <a:ext cx="3168352" cy="2376264"/>
          </a:xfrm>
          <a:prstGeom prst="rect">
            <a:avLst/>
          </a:prstGeom>
        </p:spPr>
      </p:pic>
    </p:spTree>
    <p:extLst>
      <p:ext uri="{BB962C8B-B14F-4D97-AF65-F5344CB8AC3E}">
        <p14:creationId xmlns:p14="http://schemas.microsoft.com/office/powerpoint/2010/main" val="13719275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552072"/>
            <a:ext cx="2153006" cy="1614754"/>
          </a:xfrm>
          <a:prstGeom prst="rect">
            <a:avLst/>
          </a:prstGeom>
        </p:spPr>
      </p:pic>
      <p:pic>
        <p:nvPicPr>
          <p:cNvPr id="1026" name="Picture 2" descr="C:\Users\Bosques y Agua\Documents\Todo usb b\Viñetas\fotos  evento\LB 1 b 004cosech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269" y="1578823"/>
            <a:ext cx="1944216" cy="15880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osques y Agua\Documents\Todo usb b\Viñetas\fotos  evento\DSC08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4176" y="1888467"/>
            <a:ext cx="2153006" cy="1614754"/>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395536" y="4581128"/>
            <a:ext cx="8568952" cy="200054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GT" sz="2400" b="1" dirty="0" smtClean="0">
                <a:solidFill>
                  <a:schemeClr val="tx1"/>
                </a:solidFill>
                <a:latin typeface="Arial" panose="020B0604020202020204" pitchFamily="34" charset="0"/>
                <a:cs typeface="Arial" panose="020B0604020202020204" pitchFamily="34" charset="0"/>
              </a:rPr>
              <a:t>Selección de la variedad a sembrar</a:t>
            </a:r>
            <a:r>
              <a:rPr lang="es-GT" b="1" dirty="0" smtClean="0">
                <a:solidFill>
                  <a:prstClr val="black"/>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es-GT" sz="2000" b="1" dirty="0" smtClean="0">
                <a:solidFill>
                  <a:prstClr val="black"/>
                </a:solidFill>
                <a:latin typeface="Arial" panose="020B0604020202020204" pitchFamily="34" charset="0"/>
                <a:cs typeface="Arial" panose="020B0604020202020204" pitchFamily="34" charset="0"/>
              </a:rPr>
              <a:t>Se </a:t>
            </a:r>
            <a:r>
              <a:rPr lang="es-GT" sz="2000" b="1" dirty="0">
                <a:solidFill>
                  <a:prstClr val="black"/>
                </a:solidFill>
                <a:latin typeface="Arial" panose="020B0604020202020204" pitchFamily="34" charset="0"/>
                <a:cs typeface="Arial" panose="020B0604020202020204" pitchFamily="34" charset="0"/>
              </a:rPr>
              <a:t>debe  seleccionar en función a condiciones  agroecológicas optimas para  cada  variedad  y  maximizar su  potencial genético.</a:t>
            </a:r>
          </a:p>
          <a:p>
            <a:endParaRPr lang="es-GT" sz="2000" b="1" dirty="0">
              <a:solidFill>
                <a:prstClr val="black"/>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s-GT" sz="2000" b="1" dirty="0">
                <a:solidFill>
                  <a:prstClr val="black"/>
                </a:solidFill>
                <a:latin typeface="Arial" panose="020B0604020202020204" pitchFamily="34" charset="0"/>
                <a:cs typeface="Arial" panose="020B0604020202020204" pitchFamily="34" charset="0"/>
              </a:rPr>
              <a:t>Preferencias  del  mercado en términos  de  calidad </a:t>
            </a:r>
          </a:p>
          <a:p>
            <a:pPr marL="342900" indent="-342900">
              <a:buFont typeface="Wingdings" panose="05000000000000000000" pitchFamily="2" charset="2"/>
              <a:buChar char="§"/>
            </a:pPr>
            <a:r>
              <a:rPr lang="es-GT" sz="2000" b="1" dirty="0" smtClean="0">
                <a:solidFill>
                  <a:prstClr val="black"/>
                </a:solidFill>
                <a:latin typeface="Arial" panose="020B0604020202020204" pitchFamily="34" charset="0"/>
                <a:cs typeface="Arial" panose="020B0604020202020204" pitchFamily="34" charset="0"/>
              </a:rPr>
              <a:t>Búsqueda de   </a:t>
            </a:r>
            <a:r>
              <a:rPr lang="es-GT" sz="2000" b="1" dirty="0">
                <a:solidFill>
                  <a:prstClr val="black"/>
                </a:solidFill>
                <a:latin typeface="Arial" panose="020B0604020202020204" pitchFamily="34" charset="0"/>
                <a:cs typeface="Arial" panose="020B0604020202020204" pitchFamily="34" charset="0"/>
              </a:rPr>
              <a:t>nuevos  nichos de mercado para  cafés  especiales</a:t>
            </a:r>
            <a:endParaRPr lang="es-GT" sz="2000" b="1" dirty="0">
              <a:solidFill>
                <a:prstClr val="black"/>
              </a:solidFill>
            </a:endParaRPr>
          </a:p>
        </p:txBody>
      </p:sp>
      <p:pic>
        <p:nvPicPr>
          <p:cNvPr id="8" name="Picture 2" descr="C:\Users\Bosques y Agua\Pictures\eNERO FOTOS\DSC097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6653" y="1939760"/>
            <a:ext cx="2016224" cy="1512168"/>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827584" y="3671338"/>
            <a:ext cx="1584176" cy="400110"/>
          </a:xfrm>
          <a:prstGeom prst="rect">
            <a:avLst/>
          </a:prstGeom>
          <a:noFill/>
        </p:spPr>
        <p:txBody>
          <a:bodyPr wrap="square" rtlCol="0">
            <a:spAutoFit/>
          </a:bodyPr>
          <a:lstStyle/>
          <a:p>
            <a:pPr algn="ctr"/>
            <a:r>
              <a:rPr lang="es-GT" sz="2000" b="1" dirty="0" smtClean="0">
                <a:latin typeface="Arial" pitchFamily="34" charset="0"/>
                <a:cs typeface="Arial" pitchFamily="34" charset="0"/>
              </a:rPr>
              <a:t>Pacas</a:t>
            </a:r>
            <a:endParaRPr lang="es-GT" sz="2000" b="1" dirty="0">
              <a:latin typeface="Arial" pitchFamily="34" charset="0"/>
              <a:cs typeface="Arial" pitchFamily="34" charset="0"/>
            </a:endParaRPr>
          </a:p>
        </p:txBody>
      </p:sp>
      <p:sp>
        <p:nvSpPr>
          <p:cNvPr id="9" name="8 CuadroTexto"/>
          <p:cNvSpPr txBox="1"/>
          <p:nvPr/>
        </p:nvSpPr>
        <p:spPr>
          <a:xfrm>
            <a:off x="2948591" y="3706357"/>
            <a:ext cx="1584176" cy="400110"/>
          </a:xfrm>
          <a:prstGeom prst="rect">
            <a:avLst/>
          </a:prstGeom>
          <a:noFill/>
        </p:spPr>
        <p:txBody>
          <a:bodyPr wrap="square" rtlCol="0">
            <a:spAutoFit/>
          </a:bodyPr>
          <a:lstStyle/>
          <a:p>
            <a:pPr algn="ctr"/>
            <a:r>
              <a:rPr lang="es-GT" sz="2000" b="1" dirty="0" smtClean="0">
                <a:latin typeface="Arial" pitchFamily="34" charset="0"/>
                <a:cs typeface="Arial" pitchFamily="34" charset="0"/>
              </a:rPr>
              <a:t>Keniano</a:t>
            </a:r>
            <a:endParaRPr lang="es-GT" sz="2000" b="1" dirty="0">
              <a:latin typeface="Arial" pitchFamily="34" charset="0"/>
              <a:cs typeface="Arial" pitchFamily="34" charset="0"/>
            </a:endParaRPr>
          </a:p>
        </p:txBody>
      </p:sp>
      <p:sp>
        <p:nvSpPr>
          <p:cNvPr id="10" name="9 CuadroTexto"/>
          <p:cNvSpPr txBox="1"/>
          <p:nvPr/>
        </p:nvSpPr>
        <p:spPr>
          <a:xfrm>
            <a:off x="4644008" y="3677812"/>
            <a:ext cx="1584176" cy="400110"/>
          </a:xfrm>
          <a:prstGeom prst="rect">
            <a:avLst/>
          </a:prstGeom>
          <a:noFill/>
        </p:spPr>
        <p:txBody>
          <a:bodyPr wrap="square" rtlCol="0">
            <a:spAutoFit/>
          </a:bodyPr>
          <a:lstStyle/>
          <a:p>
            <a:pPr algn="ctr"/>
            <a:r>
              <a:rPr lang="es-GT" sz="2000" b="1" dirty="0" smtClean="0">
                <a:latin typeface="Arial" pitchFamily="34" charset="0"/>
                <a:cs typeface="Arial" pitchFamily="34" charset="0"/>
              </a:rPr>
              <a:t>Catuaí rojo</a:t>
            </a:r>
            <a:endParaRPr lang="es-GT" sz="2000" b="1" dirty="0">
              <a:latin typeface="Arial" pitchFamily="34" charset="0"/>
              <a:cs typeface="Arial" pitchFamily="34" charset="0"/>
            </a:endParaRPr>
          </a:p>
        </p:txBody>
      </p:sp>
      <p:sp>
        <p:nvSpPr>
          <p:cNvPr id="11" name="10 CuadroTexto"/>
          <p:cNvSpPr txBox="1"/>
          <p:nvPr/>
        </p:nvSpPr>
        <p:spPr>
          <a:xfrm>
            <a:off x="6495485" y="3701297"/>
            <a:ext cx="1584176" cy="707886"/>
          </a:xfrm>
          <a:prstGeom prst="rect">
            <a:avLst/>
          </a:prstGeom>
          <a:noFill/>
        </p:spPr>
        <p:txBody>
          <a:bodyPr wrap="square" rtlCol="0">
            <a:spAutoFit/>
          </a:bodyPr>
          <a:lstStyle/>
          <a:p>
            <a:pPr algn="ctr"/>
            <a:r>
              <a:rPr lang="es-GT" sz="2000" b="1" dirty="0" smtClean="0">
                <a:latin typeface="Arial" pitchFamily="34" charset="0"/>
                <a:cs typeface="Arial" pitchFamily="34" charset="0"/>
              </a:rPr>
              <a:t>Catuaí amarillo</a:t>
            </a:r>
            <a:endParaRPr lang="es-GT" sz="2000" b="1" dirty="0">
              <a:latin typeface="Arial" pitchFamily="34" charset="0"/>
              <a:cs typeface="Arial" pitchFamily="34" charset="0"/>
            </a:endParaRPr>
          </a:p>
        </p:txBody>
      </p:sp>
    </p:spTree>
    <p:extLst>
      <p:ext uri="{BB962C8B-B14F-4D97-AF65-F5344CB8AC3E}">
        <p14:creationId xmlns:p14="http://schemas.microsoft.com/office/powerpoint/2010/main" val="2832567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9 Imagen" descr="C:\Users\Owner\Fotos 2013\Fotos William\Microcuenca Marroquín\Visita con Adriaan 18.04.2013\fotos comprimidas\DSC0649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01" y="1411687"/>
            <a:ext cx="4417944" cy="3313457"/>
          </a:xfrm>
          <a:prstGeom prst="rect">
            <a:avLst/>
          </a:prstGeom>
          <a:noFill/>
          <a:ln>
            <a:noFill/>
          </a:ln>
        </p:spPr>
      </p:pic>
      <p:pic>
        <p:nvPicPr>
          <p:cNvPr id="23" name="22 Imagen" descr="C:\Users\Owner\Fotos 2012\Fotos William\Marroquín\Woa Marroquín septiembre 2012\Fotos comprimidas\Fotos comprimidas\DSC0529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4572000" y="1411687"/>
            <a:ext cx="4427984" cy="3313457"/>
          </a:xfrm>
          <a:prstGeom prst="rect">
            <a:avLst/>
          </a:prstGeom>
          <a:noFill/>
          <a:ln>
            <a:noFill/>
          </a:ln>
        </p:spPr>
      </p:pic>
      <p:sp>
        <p:nvSpPr>
          <p:cNvPr id="29" name="28 CuadroTexto"/>
          <p:cNvSpPr txBox="1"/>
          <p:nvPr/>
        </p:nvSpPr>
        <p:spPr>
          <a:xfrm>
            <a:off x="83501" y="4715852"/>
            <a:ext cx="3240360" cy="369332"/>
          </a:xfrm>
          <a:prstGeom prst="rect">
            <a:avLst/>
          </a:prstGeom>
          <a:noFill/>
        </p:spPr>
        <p:txBody>
          <a:bodyPr wrap="square" rtlCol="0">
            <a:spAutoFit/>
          </a:bodyPr>
          <a:lstStyle/>
          <a:p>
            <a:r>
              <a:rPr lang="es-GT" b="1" dirty="0" smtClean="0"/>
              <a:t>Café catuaí. Marroquín</a:t>
            </a:r>
            <a:endParaRPr lang="es-GT" b="1" dirty="0"/>
          </a:p>
        </p:txBody>
      </p:sp>
      <p:sp>
        <p:nvSpPr>
          <p:cNvPr id="30" name="29 CuadroTexto"/>
          <p:cNvSpPr txBox="1"/>
          <p:nvPr/>
        </p:nvSpPr>
        <p:spPr>
          <a:xfrm>
            <a:off x="5759624" y="4715852"/>
            <a:ext cx="3240360" cy="369332"/>
          </a:xfrm>
          <a:prstGeom prst="rect">
            <a:avLst/>
          </a:prstGeom>
          <a:noFill/>
        </p:spPr>
        <p:txBody>
          <a:bodyPr wrap="square" rtlCol="0">
            <a:spAutoFit/>
          </a:bodyPr>
          <a:lstStyle/>
          <a:p>
            <a:pPr algn="r"/>
            <a:r>
              <a:rPr lang="es-GT" b="1" dirty="0" smtClean="0"/>
              <a:t>Café lempira.  Marroquín</a:t>
            </a:r>
            <a:endParaRPr lang="es-GT" b="1" dirty="0"/>
          </a:p>
        </p:txBody>
      </p:sp>
    </p:spTree>
    <p:extLst>
      <p:ext uri="{BB962C8B-B14F-4D97-AF65-F5344CB8AC3E}">
        <p14:creationId xmlns:p14="http://schemas.microsoft.com/office/powerpoint/2010/main" val="1078385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36712"/>
            <a:ext cx="8229600" cy="1143000"/>
          </a:xfrm>
        </p:spPr>
        <p:txBody>
          <a:bodyPr/>
          <a:lstStyle/>
          <a:p>
            <a:r>
              <a:rPr lang="es-GT" dirty="0" smtClean="0"/>
              <a:t>Contenido</a:t>
            </a:r>
            <a:endParaRPr lang="es-GT" dirty="0"/>
          </a:p>
        </p:txBody>
      </p:sp>
      <p:sp>
        <p:nvSpPr>
          <p:cNvPr id="3" name="2 Marcador de contenido"/>
          <p:cNvSpPr>
            <a:spLocks noGrp="1"/>
          </p:cNvSpPr>
          <p:nvPr>
            <p:ph idx="1"/>
          </p:nvPr>
        </p:nvSpPr>
        <p:spPr>
          <a:xfrm>
            <a:off x="539552" y="1700808"/>
            <a:ext cx="8229600" cy="4525963"/>
          </a:xfrm>
        </p:spPr>
        <p:txBody>
          <a:bodyPr/>
          <a:lstStyle/>
          <a:p>
            <a:pPr marL="457200" indent="-457200">
              <a:buFont typeface="+mj-lt"/>
              <a:buAutoNum type="arabicPeriod"/>
            </a:pPr>
            <a:r>
              <a:rPr lang="es-GT" sz="2000" b="1" dirty="0" smtClean="0"/>
              <a:t>Factores que influyen en la calidad del café</a:t>
            </a:r>
          </a:p>
          <a:p>
            <a:pPr marL="457200" indent="-457200">
              <a:buFont typeface="+mj-lt"/>
              <a:buAutoNum type="arabicPeriod"/>
            </a:pPr>
            <a:r>
              <a:rPr lang="es-GT" sz="2000" b="1" dirty="0" smtClean="0"/>
              <a:t>Selección del terreno</a:t>
            </a:r>
          </a:p>
          <a:p>
            <a:pPr marL="457200" indent="-457200">
              <a:buFont typeface="+mj-lt"/>
              <a:buAutoNum type="arabicPeriod"/>
            </a:pPr>
            <a:r>
              <a:rPr lang="es-GT" sz="2000" b="1" dirty="0" smtClean="0"/>
              <a:t>Selección de la variedad</a:t>
            </a:r>
          </a:p>
          <a:p>
            <a:pPr marL="457200" indent="-457200">
              <a:buFont typeface="+mj-lt"/>
              <a:buAutoNum type="arabicPeriod"/>
            </a:pPr>
            <a:r>
              <a:rPr lang="es-GT" sz="2000" b="1" dirty="0" smtClean="0"/>
              <a:t>Semilleros y almácigos</a:t>
            </a:r>
          </a:p>
          <a:p>
            <a:pPr marL="457200" indent="-457200">
              <a:buFont typeface="+mj-lt"/>
              <a:buAutoNum type="arabicPeriod"/>
            </a:pPr>
            <a:r>
              <a:rPr lang="es-GT" sz="2000" b="1" dirty="0" smtClean="0"/>
              <a:t>Preparación del terreno</a:t>
            </a:r>
          </a:p>
          <a:p>
            <a:pPr marL="457200" indent="-457200">
              <a:buFont typeface="+mj-lt"/>
              <a:buAutoNum type="arabicPeriod"/>
            </a:pPr>
            <a:r>
              <a:rPr lang="es-GT" sz="2000" b="1" dirty="0" smtClean="0"/>
              <a:t>Distanciamientos</a:t>
            </a:r>
          </a:p>
          <a:p>
            <a:pPr marL="457200" indent="-457200">
              <a:buFont typeface="+mj-lt"/>
              <a:buAutoNum type="arabicPeriod"/>
            </a:pPr>
            <a:r>
              <a:rPr lang="es-GT" sz="2000" b="1" dirty="0" smtClean="0"/>
              <a:t>Trazado y ahoyado</a:t>
            </a:r>
          </a:p>
          <a:p>
            <a:pPr marL="457200" indent="-457200">
              <a:buFont typeface="+mj-lt"/>
              <a:buAutoNum type="arabicPeriod"/>
            </a:pPr>
            <a:r>
              <a:rPr lang="es-GT" sz="2000" b="1" dirty="0" smtClean="0"/>
              <a:t>Abonado</a:t>
            </a:r>
          </a:p>
          <a:p>
            <a:pPr marL="457200" indent="-457200">
              <a:buFont typeface="+mj-lt"/>
              <a:buAutoNum type="arabicPeriod"/>
            </a:pPr>
            <a:r>
              <a:rPr lang="es-GT" sz="2000" b="1" dirty="0" smtClean="0"/>
              <a:t>Siembra</a:t>
            </a:r>
          </a:p>
          <a:p>
            <a:pPr marL="457200" indent="-457200">
              <a:buFont typeface="+mj-lt"/>
              <a:buAutoNum type="arabicPeriod"/>
            </a:pPr>
            <a:r>
              <a:rPr lang="es-GT" sz="2000" b="1" dirty="0" smtClean="0"/>
              <a:t>Establecimiento de sombra</a:t>
            </a:r>
          </a:p>
          <a:p>
            <a:pPr marL="457200" indent="-457200">
              <a:buFont typeface="+mj-lt"/>
              <a:buAutoNum type="arabicPeriod"/>
            </a:pPr>
            <a:r>
              <a:rPr lang="es-GT" sz="2000" b="1" dirty="0" smtClean="0"/>
              <a:t>Conservación de suelos</a:t>
            </a:r>
          </a:p>
          <a:p>
            <a:pPr marL="457200" indent="-457200">
              <a:buFont typeface="+mj-lt"/>
              <a:buAutoNum type="arabicPeriod"/>
            </a:pPr>
            <a:r>
              <a:rPr lang="es-GT" sz="2000" b="1" dirty="0" smtClean="0"/>
              <a:t>Manejo de malezas</a:t>
            </a:r>
          </a:p>
          <a:p>
            <a:endParaRPr lang="es-GT" sz="2000" b="1" dirty="0" smtClean="0"/>
          </a:p>
          <a:p>
            <a:endParaRPr lang="es-GT" sz="2000" b="1" dirty="0" smtClean="0"/>
          </a:p>
          <a:p>
            <a:endParaRPr lang="es-GT" sz="2000" b="1" dirty="0" smtClean="0"/>
          </a:p>
          <a:p>
            <a:endParaRPr lang="es-GT" sz="2000" b="1" dirty="0"/>
          </a:p>
        </p:txBody>
      </p:sp>
    </p:spTree>
    <p:extLst>
      <p:ext uri="{BB962C8B-B14F-4D97-AF65-F5344CB8AC3E}">
        <p14:creationId xmlns:p14="http://schemas.microsoft.com/office/powerpoint/2010/main" val="487355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C:\Users\Owner\Fotos 2012\Fotos William\Cusmapa\Fotos Woa Cusmapa 12.07.2012\fotos comprimidas\DSC0478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764704"/>
            <a:ext cx="3735828" cy="2808312"/>
          </a:xfrm>
          <a:prstGeom prst="rect">
            <a:avLst/>
          </a:prstGeom>
          <a:noFill/>
          <a:ln>
            <a:noFill/>
          </a:ln>
        </p:spPr>
      </p:pic>
      <p:pic>
        <p:nvPicPr>
          <p:cNvPr id="7" name="6 Imagen" descr="C:\Users\Owner\Fotos 2013\Fotos William\Microcuenca Mezcal\Visita colombianos\Fotos   willian 3\Gira mezcal (1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764704"/>
            <a:ext cx="3834148" cy="2787410"/>
          </a:xfrm>
          <a:prstGeom prst="rect">
            <a:avLst/>
          </a:prstGeom>
          <a:noFill/>
          <a:ln>
            <a:noFill/>
          </a:ln>
        </p:spPr>
      </p:pic>
      <p:pic>
        <p:nvPicPr>
          <p:cNvPr id="9" name="8 Imagen" descr="C:\Users\Owner\Fotos 2012\Fotos Karcaj\Fotos visita Visión Mundial\Fotos comprimidas\DSC039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999" y="3682235"/>
            <a:ext cx="3884860" cy="3059133"/>
          </a:xfrm>
          <a:prstGeom prst="rect">
            <a:avLst/>
          </a:prstGeom>
          <a:noFill/>
          <a:ln>
            <a:noFill/>
          </a:ln>
        </p:spPr>
      </p:pic>
      <p:sp>
        <p:nvSpPr>
          <p:cNvPr id="11" name="10 CuadroTexto"/>
          <p:cNvSpPr txBox="1"/>
          <p:nvPr/>
        </p:nvSpPr>
        <p:spPr>
          <a:xfrm>
            <a:off x="5719514" y="3501008"/>
            <a:ext cx="3100958" cy="369332"/>
          </a:xfrm>
          <a:prstGeom prst="rect">
            <a:avLst/>
          </a:prstGeom>
          <a:noFill/>
        </p:spPr>
        <p:txBody>
          <a:bodyPr wrap="square" rtlCol="0">
            <a:spAutoFit/>
          </a:bodyPr>
          <a:lstStyle/>
          <a:p>
            <a:pPr algn="r"/>
            <a:r>
              <a:rPr lang="es-GT" b="1" dirty="0" smtClean="0"/>
              <a:t>Café cuscatleco. Mezcal</a:t>
            </a:r>
            <a:endParaRPr lang="es-GT" b="1" dirty="0"/>
          </a:p>
        </p:txBody>
      </p:sp>
      <p:sp>
        <p:nvSpPr>
          <p:cNvPr id="12" name="11 CuadroTexto"/>
          <p:cNvSpPr txBox="1"/>
          <p:nvPr/>
        </p:nvSpPr>
        <p:spPr>
          <a:xfrm>
            <a:off x="683568" y="3573016"/>
            <a:ext cx="3100958" cy="369332"/>
          </a:xfrm>
          <a:prstGeom prst="rect">
            <a:avLst/>
          </a:prstGeom>
          <a:noFill/>
        </p:spPr>
        <p:txBody>
          <a:bodyPr wrap="square" rtlCol="0">
            <a:spAutoFit/>
          </a:bodyPr>
          <a:lstStyle/>
          <a:p>
            <a:r>
              <a:rPr lang="es-GT" b="1" dirty="0" smtClean="0"/>
              <a:t>Café  pacas. Cusmapa</a:t>
            </a:r>
            <a:endParaRPr lang="es-GT" b="1" dirty="0"/>
          </a:p>
        </p:txBody>
      </p:sp>
      <p:sp>
        <p:nvSpPr>
          <p:cNvPr id="13" name="12 CuadroTexto"/>
          <p:cNvSpPr txBox="1"/>
          <p:nvPr/>
        </p:nvSpPr>
        <p:spPr>
          <a:xfrm>
            <a:off x="6967977" y="5355816"/>
            <a:ext cx="2356551" cy="646331"/>
          </a:xfrm>
          <a:prstGeom prst="rect">
            <a:avLst/>
          </a:prstGeom>
          <a:noFill/>
        </p:spPr>
        <p:txBody>
          <a:bodyPr wrap="square" rtlCol="0">
            <a:spAutoFit/>
          </a:bodyPr>
          <a:lstStyle/>
          <a:p>
            <a:r>
              <a:rPr lang="es-GT" b="1" dirty="0" smtClean="0"/>
              <a:t>Café </a:t>
            </a:r>
            <a:r>
              <a:rPr lang="es-GT" b="1" dirty="0" err="1" smtClean="0"/>
              <a:t>catimor</a:t>
            </a:r>
            <a:r>
              <a:rPr lang="es-GT" b="1" dirty="0" smtClean="0"/>
              <a:t>. Karcaj</a:t>
            </a:r>
          </a:p>
          <a:p>
            <a:endParaRPr lang="es-GT" b="1" dirty="0"/>
          </a:p>
        </p:txBody>
      </p:sp>
    </p:spTree>
    <p:extLst>
      <p:ext uri="{BB962C8B-B14F-4D97-AF65-F5344CB8AC3E}">
        <p14:creationId xmlns:p14="http://schemas.microsoft.com/office/powerpoint/2010/main" val="1231516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23728" y="836712"/>
            <a:ext cx="5112568" cy="504056"/>
          </a:xfrm>
        </p:spPr>
        <p:style>
          <a:lnRef idx="0">
            <a:schemeClr val="accent6"/>
          </a:lnRef>
          <a:fillRef idx="3">
            <a:schemeClr val="accent6"/>
          </a:fillRef>
          <a:effectRef idx="3">
            <a:schemeClr val="accent6"/>
          </a:effectRef>
          <a:fontRef idx="minor">
            <a:schemeClr val="lt1"/>
          </a:fontRef>
        </p:style>
        <p:txBody>
          <a:bodyPr/>
          <a:lstStyle/>
          <a:p>
            <a:r>
              <a:rPr lang="es-GT" sz="2800" b="1" dirty="0" smtClean="0">
                <a:solidFill>
                  <a:srgbClr val="002060"/>
                </a:solidFill>
              </a:rPr>
              <a:t>1. Variedades de  café</a:t>
            </a:r>
            <a:endParaRPr lang="es-GT" sz="2800" b="1" dirty="0">
              <a:solidFill>
                <a:srgbClr val="002060"/>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481587639"/>
              </p:ext>
            </p:extLst>
          </p:nvPr>
        </p:nvGraphicFramePr>
        <p:xfrm>
          <a:off x="290262" y="1556792"/>
          <a:ext cx="8568955" cy="4673185"/>
        </p:xfrm>
        <a:graphic>
          <a:graphicData uri="http://schemas.openxmlformats.org/drawingml/2006/table">
            <a:tbl>
              <a:tblPr firstRow="1" bandRow="1">
                <a:tableStyleId>{5940675A-B579-460E-94D1-54222C63F5DA}</a:tableStyleId>
              </a:tblPr>
              <a:tblGrid>
                <a:gridCol w="1713791"/>
                <a:gridCol w="1454565"/>
                <a:gridCol w="1872208"/>
                <a:gridCol w="2160240"/>
                <a:gridCol w="1368151"/>
              </a:tblGrid>
              <a:tr h="605505">
                <a:tc>
                  <a:txBody>
                    <a:bodyPr/>
                    <a:lstStyle/>
                    <a:p>
                      <a:r>
                        <a:rPr lang="es-GT" b="1" dirty="0" smtClean="0"/>
                        <a:t>Variedades</a:t>
                      </a:r>
                      <a:endParaRPr lang="es-GT" b="1" dirty="0"/>
                    </a:p>
                  </a:txBody>
                  <a:tcPr/>
                </a:tc>
                <a:tc>
                  <a:txBody>
                    <a:bodyPr/>
                    <a:lstStyle/>
                    <a:p>
                      <a:r>
                        <a:rPr lang="es-GT" b="1" dirty="0" smtClean="0"/>
                        <a:t>Porte</a:t>
                      </a:r>
                      <a:endParaRPr lang="es-GT" b="1" dirty="0"/>
                    </a:p>
                  </a:txBody>
                  <a:tcPr/>
                </a:tc>
                <a:tc>
                  <a:txBody>
                    <a:bodyPr/>
                    <a:lstStyle/>
                    <a:p>
                      <a:r>
                        <a:rPr lang="es-GT" b="1" dirty="0" smtClean="0"/>
                        <a:t>Adaptación msnm</a:t>
                      </a:r>
                      <a:endParaRPr lang="es-GT"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b="1" dirty="0" smtClean="0"/>
                        <a:t>Plantas</a:t>
                      </a:r>
                      <a:r>
                        <a:rPr lang="es-GT" b="1" baseline="0" dirty="0" smtClean="0"/>
                        <a:t> por   MZ</a:t>
                      </a:r>
                      <a:r>
                        <a:rPr lang="es-GT" b="1" dirty="0" smtClean="0"/>
                        <a:t> </a:t>
                      </a:r>
                      <a:endParaRPr lang="es-GT" b="1" dirty="0"/>
                    </a:p>
                  </a:txBody>
                  <a:tcPr/>
                </a:tc>
                <a:tc>
                  <a:txBody>
                    <a:bodyPr/>
                    <a:lstStyle/>
                    <a:p>
                      <a:r>
                        <a:rPr lang="es-GT" b="1" dirty="0" smtClean="0"/>
                        <a:t>Calidad bebida</a:t>
                      </a:r>
                      <a:endParaRPr lang="es-GT" b="1" dirty="0"/>
                    </a:p>
                  </a:txBody>
                  <a:tcPr/>
                </a:tc>
              </a:tr>
              <a:tr h="538227">
                <a:tc>
                  <a:txBody>
                    <a:bodyPr/>
                    <a:lstStyle/>
                    <a:p>
                      <a:r>
                        <a:rPr lang="es-GT" b="1" dirty="0" smtClean="0"/>
                        <a:t>Pacas</a:t>
                      </a:r>
                      <a:endParaRPr lang="es-GT" b="1" dirty="0"/>
                    </a:p>
                  </a:txBody>
                  <a:tcPr/>
                </a:tc>
                <a:tc>
                  <a:txBody>
                    <a:bodyPr/>
                    <a:lstStyle/>
                    <a:p>
                      <a:r>
                        <a:rPr lang="es-GT" b="1" dirty="0" smtClean="0"/>
                        <a:t>Bajo</a:t>
                      </a:r>
                      <a:endParaRPr lang="es-GT" b="1" dirty="0"/>
                    </a:p>
                  </a:txBody>
                  <a:tcPr/>
                </a:tc>
                <a:tc>
                  <a:txBody>
                    <a:bodyPr/>
                    <a:lstStyle/>
                    <a:p>
                      <a:r>
                        <a:rPr lang="es-GT" b="1" dirty="0" smtClean="0"/>
                        <a:t>Hasta</a:t>
                      </a:r>
                      <a:r>
                        <a:rPr lang="es-GT" b="1" baseline="0" dirty="0" smtClean="0"/>
                        <a:t>  1200 </a:t>
                      </a:r>
                      <a:endParaRPr lang="es-GT" b="1" dirty="0"/>
                    </a:p>
                  </a:txBody>
                  <a:tcPr/>
                </a:tc>
                <a:tc>
                  <a:txBody>
                    <a:bodyPr/>
                    <a:lstStyle/>
                    <a:p>
                      <a:r>
                        <a:rPr lang="es-GT" b="1" dirty="0" smtClean="0"/>
                        <a:t>3333  a</a:t>
                      </a:r>
                      <a:r>
                        <a:rPr lang="es-GT" b="1" baseline="0" dirty="0" smtClean="0"/>
                        <a:t>  3500</a:t>
                      </a:r>
                      <a:endParaRPr lang="es-GT" b="1" dirty="0"/>
                    </a:p>
                  </a:txBody>
                  <a:tcPr/>
                </a:tc>
                <a:tc>
                  <a:txBody>
                    <a:bodyPr/>
                    <a:lstStyle/>
                    <a:p>
                      <a:r>
                        <a:rPr lang="es-GT" b="1" dirty="0" smtClean="0"/>
                        <a:t>Buena</a:t>
                      </a:r>
                      <a:endParaRPr lang="es-GT" b="1" dirty="0"/>
                    </a:p>
                  </a:txBody>
                  <a:tcPr/>
                </a:tc>
              </a:tr>
              <a:tr h="470948">
                <a:tc>
                  <a:txBody>
                    <a:bodyPr/>
                    <a:lstStyle/>
                    <a:p>
                      <a:r>
                        <a:rPr lang="es-GT" b="1" dirty="0" smtClean="0"/>
                        <a:t>Pacamara</a:t>
                      </a:r>
                      <a:endParaRPr lang="es-GT" b="1" dirty="0"/>
                    </a:p>
                  </a:txBody>
                  <a:tcPr/>
                </a:tc>
                <a:tc>
                  <a:txBody>
                    <a:bodyPr/>
                    <a:lstStyle/>
                    <a:p>
                      <a:r>
                        <a:rPr lang="es-GT" b="1" dirty="0" smtClean="0"/>
                        <a:t>Medio</a:t>
                      </a:r>
                      <a:endParaRPr lang="es-GT" b="1" dirty="0"/>
                    </a:p>
                  </a:txBody>
                  <a:tcPr/>
                </a:tc>
                <a:tc>
                  <a:txBody>
                    <a:bodyPr/>
                    <a:lstStyle/>
                    <a:p>
                      <a:r>
                        <a:rPr lang="es-GT" b="1" dirty="0" smtClean="0"/>
                        <a:t>1300 a 1600</a:t>
                      </a:r>
                      <a:endParaRPr lang="es-GT" b="1" dirty="0"/>
                    </a:p>
                  </a:txBody>
                  <a:tcPr/>
                </a:tc>
                <a:tc>
                  <a:txBody>
                    <a:bodyPr/>
                    <a:lstStyle/>
                    <a:p>
                      <a:r>
                        <a:rPr lang="es-GT" b="1" dirty="0" smtClean="0"/>
                        <a:t>2300 a 2500</a:t>
                      </a:r>
                      <a:endParaRPr lang="es-GT" b="1" dirty="0"/>
                    </a:p>
                  </a:txBody>
                  <a:tcPr/>
                </a:tc>
                <a:tc>
                  <a:txBody>
                    <a:bodyPr/>
                    <a:lstStyle/>
                    <a:p>
                      <a:r>
                        <a:rPr lang="es-GT" b="1" dirty="0" smtClean="0"/>
                        <a:t>Muy buena</a:t>
                      </a:r>
                      <a:endParaRPr lang="es-GT" b="1" dirty="0"/>
                    </a:p>
                  </a:txBody>
                  <a:tcPr/>
                </a:tc>
              </a:tr>
              <a:tr h="438976">
                <a:tc>
                  <a:txBody>
                    <a:bodyPr/>
                    <a:lstStyle/>
                    <a:p>
                      <a:r>
                        <a:rPr lang="es-GT" b="1" dirty="0" smtClean="0"/>
                        <a:t>Catisic *</a:t>
                      </a:r>
                      <a:endParaRPr lang="es-GT" b="1" dirty="0"/>
                    </a:p>
                  </a:txBody>
                  <a:tcPr/>
                </a:tc>
                <a:tc>
                  <a:txBody>
                    <a:bodyPr/>
                    <a:lstStyle/>
                    <a:p>
                      <a:r>
                        <a:rPr lang="es-GT" b="1" dirty="0" smtClean="0"/>
                        <a:t>Bajo</a:t>
                      </a:r>
                      <a:endParaRPr lang="es-GT" b="1" dirty="0"/>
                    </a:p>
                  </a:txBody>
                  <a:tcPr/>
                </a:tc>
                <a:tc>
                  <a:txBody>
                    <a:bodyPr/>
                    <a:lstStyle/>
                    <a:p>
                      <a:r>
                        <a:rPr lang="es-GT" b="1" dirty="0" smtClean="0"/>
                        <a:t>600 a 1200</a:t>
                      </a:r>
                      <a:endParaRPr lang="es-GT"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b="1" dirty="0" smtClean="0"/>
                        <a:t>3333  a</a:t>
                      </a:r>
                      <a:r>
                        <a:rPr lang="es-GT" b="1" baseline="0" dirty="0" smtClean="0"/>
                        <a:t>  3500</a:t>
                      </a:r>
                      <a:endParaRPr lang="es-GT" b="1" dirty="0" smtClean="0"/>
                    </a:p>
                  </a:txBody>
                  <a:tcPr/>
                </a:tc>
                <a:tc>
                  <a:txBody>
                    <a:bodyPr/>
                    <a:lstStyle/>
                    <a:p>
                      <a:r>
                        <a:rPr lang="es-GT" b="1" dirty="0" smtClean="0"/>
                        <a:t>Buena</a:t>
                      </a:r>
                      <a:endParaRPr lang="es-GT" b="1" dirty="0"/>
                    </a:p>
                  </a:txBody>
                  <a:tcPr/>
                </a:tc>
              </a:tr>
              <a:tr h="432049">
                <a:tc>
                  <a:txBody>
                    <a:bodyPr/>
                    <a:lstStyle/>
                    <a:p>
                      <a:r>
                        <a:rPr lang="es-GT" b="1" dirty="0" smtClean="0"/>
                        <a:t>Catuai</a:t>
                      </a:r>
                      <a:r>
                        <a:rPr lang="es-GT" b="1" baseline="0" dirty="0" smtClean="0"/>
                        <a:t> rojo</a:t>
                      </a:r>
                      <a:endParaRPr lang="es-GT" b="1" dirty="0"/>
                    </a:p>
                  </a:txBody>
                  <a:tcPr/>
                </a:tc>
                <a:tc>
                  <a:txBody>
                    <a:bodyPr/>
                    <a:lstStyle/>
                    <a:p>
                      <a:r>
                        <a:rPr lang="es-GT" b="1" dirty="0" smtClean="0"/>
                        <a:t>Medio</a:t>
                      </a:r>
                      <a:endParaRPr lang="es-GT"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b="1" dirty="0" smtClean="0"/>
                        <a:t>900 a 1600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b="1" dirty="0" smtClean="0"/>
                        <a:t>3333  a</a:t>
                      </a:r>
                      <a:r>
                        <a:rPr lang="es-GT" b="1" baseline="0" dirty="0" smtClean="0"/>
                        <a:t>  3500</a:t>
                      </a:r>
                      <a:endParaRPr lang="es-GT" b="1" dirty="0" smtClean="0"/>
                    </a:p>
                  </a:txBody>
                  <a:tcPr/>
                </a:tc>
                <a:tc>
                  <a:txBody>
                    <a:bodyPr/>
                    <a:lstStyle/>
                    <a:p>
                      <a:r>
                        <a:rPr lang="es-GT" b="1" dirty="0" smtClean="0"/>
                        <a:t>Muy Buena</a:t>
                      </a:r>
                      <a:endParaRPr lang="es-GT" b="1" dirty="0"/>
                    </a:p>
                  </a:txBody>
                  <a:tcPr/>
                </a:tc>
              </a:tr>
              <a:tr h="717635">
                <a:tc>
                  <a:txBody>
                    <a:bodyPr/>
                    <a:lstStyle/>
                    <a:p>
                      <a:r>
                        <a:rPr lang="es-GT" b="1" dirty="0" smtClean="0"/>
                        <a:t>Cuscatleco *</a:t>
                      </a:r>
                    </a:p>
                    <a:p>
                      <a:r>
                        <a:rPr lang="es-GT" sz="1200" b="1" dirty="0" smtClean="0"/>
                        <a:t>(</a:t>
                      </a:r>
                      <a:r>
                        <a:rPr lang="es-GT" sz="1200" b="1" dirty="0" err="1" smtClean="0"/>
                        <a:t>Sarchimor</a:t>
                      </a:r>
                      <a:r>
                        <a:rPr lang="es-GT" sz="1200" b="1" dirty="0" smtClean="0"/>
                        <a:t> T-5296</a:t>
                      </a:r>
                      <a:endParaRPr lang="es-GT" sz="1200" b="1" dirty="0"/>
                    </a:p>
                  </a:txBody>
                  <a:tcPr/>
                </a:tc>
                <a:tc>
                  <a:txBody>
                    <a:bodyPr/>
                    <a:lstStyle/>
                    <a:p>
                      <a:r>
                        <a:rPr lang="es-GT" b="1" dirty="0" smtClean="0"/>
                        <a:t>Medio</a:t>
                      </a:r>
                      <a:endParaRPr lang="es-GT" b="1" dirty="0"/>
                    </a:p>
                  </a:txBody>
                  <a:tcPr/>
                </a:tc>
                <a:tc>
                  <a:txBody>
                    <a:bodyPr/>
                    <a:lstStyle/>
                    <a:p>
                      <a:r>
                        <a:rPr lang="es-GT" b="1" dirty="0" smtClean="0"/>
                        <a:t>Hasta 1300</a:t>
                      </a:r>
                      <a:endParaRPr lang="es-GT" b="1" dirty="0"/>
                    </a:p>
                  </a:txBody>
                  <a:tcPr/>
                </a:tc>
                <a:tc>
                  <a:txBody>
                    <a:bodyPr/>
                    <a:lstStyle/>
                    <a:p>
                      <a:r>
                        <a:rPr lang="es-GT" b="1" dirty="0" smtClean="0"/>
                        <a:t>2400 a 3000</a:t>
                      </a:r>
                      <a:endParaRPr lang="es-GT" b="1" dirty="0"/>
                    </a:p>
                  </a:txBody>
                  <a:tcPr/>
                </a:tc>
                <a:tc>
                  <a:txBody>
                    <a:bodyPr/>
                    <a:lstStyle/>
                    <a:p>
                      <a:r>
                        <a:rPr lang="es-GT" b="1" dirty="0" smtClean="0"/>
                        <a:t>Aceptable</a:t>
                      </a:r>
                      <a:endParaRPr lang="es-GT" b="1" dirty="0"/>
                    </a:p>
                  </a:txBody>
                  <a:tcPr/>
                </a:tc>
              </a:tr>
              <a:tr h="717635">
                <a:tc>
                  <a:txBody>
                    <a:bodyPr/>
                    <a:lstStyle/>
                    <a:p>
                      <a:r>
                        <a:rPr lang="es-GT" sz="1800" b="1" dirty="0" smtClean="0"/>
                        <a:t>Keniano*</a:t>
                      </a:r>
                    </a:p>
                    <a:p>
                      <a:r>
                        <a:rPr lang="es-GT" sz="1200" b="1" dirty="0" err="1" smtClean="0"/>
                        <a:t>Catimore</a:t>
                      </a:r>
                      <a:endParaRPr lang="es-GT" sz="1200" b="1" dirty="0"/>
                    </a:p>
                  </a:txBody>
                  <a:tcPr/>
                </a:tc>
                <a:tc>
                  <a:txBody>
                    <a:bodyPr/>
                    <a:lstStyle/>
                    <a:p>
                      <a:r>
                        <a:rPr lang="es-GT" b="1" dirty="0" smtClean="0"/>
                        <a:t>Medio</a:t>
                      </a:r>
                      <a:endParaRPr lang="es-GT" b="1" dirty="0"/>
                    </a:p>
                  </a:txBody>
                  <a:tcPr/>
                </a:tc>
                <a:tc>
                  <a:txBody>
                    <a:bodyPr/>
                    <a:lstStyle/>
                    <a:p>
                      <a:r>
                        <a:rPr lang="es-GT" b="1" dirty="0" smtClean="0"/>
                        <a:t>1200 a 1500</a:t>
                      </a:r>
                      <a:endParaRPr lang="es-GT"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b="1" dirty="0" smtClean="0"/>
                        <a:t>3333  a</a:t>
                      </a:r>
                      <a:r>
                        <a:rPr lang="es-GT" b="1" baseline="0" dirty="0" smtClean="0"/>
                        <a:t>  3500</a:t>
                      </a:r>
                      <a:endParaRPr lang="es-GT" b="1" dirty="0" smtClean="0"/>
                    </a:p>
                    <a:p>
                      <a:endParaRPr lang="es-GT" b="1" dirty="0"/>
                    </a:p>
                  </a:txBody>
                  <a:tcPr/>
                </a:tc>
                <a:tc>
                  <a:txBody>
                    <a:bodyPr/>
                    <a:lstStyle/>
                    <a:p>
                      <a:r>
                        <a:rPr lang="es-GT" b="1" dirty="0" smtClean="0"/>
                        <a:t>Buena</a:t>
                      </a:r>
                      <a:endParaRPr lang="es-GT" b="1" dirty="0"/>
                    </a:p>
                  </a:txBody>
                  <a:tcPr/>
                </a:tc>
              </a:tr>
              <a:tr h="717635">
                <a:tc>
                  <a:txBody>
                    <a:bodyPr/>
                    <a:lstStyle/>
                    <a:p>
                      <a:r>
                        <a:rPr lang="es-GT" sz="1800" b="1" dirty="0" smtClean="0"/>
                        <a:t>Lempira*</a:t>
                      </a:r>
                    </a:p>
                    <a:p>
                      <a:r>
                        <a:rPr lang="es-GT" sz="1200" b="1" dirty="0" err="1" smtClean="0"/>
                        <a:t>Catimore</a:t>
                      </a:r>
                      <a:endParaRPr lang="es-GT" sz="1200" b="1" dirty="0"/>
                    </a:p>
                  </a:txBody>
                  <a:tcPr/>
                </a:tc>
                <a:tc>
                  <a:txBody>
                    <a:bodyPr/>
                    <a:lstStyle/>
                    <a:p>
                      <a:r>
                        <a:rPr lang="es-GT" b="1" dirty="0" smtClean="0"/>
                        <a:t>Medio</a:t>
                      </a:r>
                      <a:endParaRPr lang="es-GT" b="1" dirty="0"/>
                    </a:p>
                  </a:txBody>
                  <a:tcPr/>
                </a:tc>
                <a:tc>
                  <a:txBody>
                    <a:bodyPr/>
                    <a:lstStyle/>
                    <a:p>
                      <a:r>
                        <a:rPr lang="es-GT" b="1" dirty="0" smtClean="0"/>
                        <a:t>900 a</a:t>
                      </a:r>
                      <a:r>
                        <a:rPr lang="es-GT" b="1" baseline="0" dirty="0" smtClean="0"/>
                        <a:t> 1500</a:t>
                      </a:r>
                      <a:endParaRPr lang="es-GT"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b="1" dirty="0" smtClean="0"/>
                        <a:t>3333 a 3500</a:t>
                      </a:r>
                    </a:p>
                  </a:txBody>
                  <a:tcPr/>
                </a:tc>
                <a:tc>
                  <a:txBody>
                    <a:bodyPr/>
                    <a:lstStyle/>
                    <a:p>
                      <a:r>
                        <a:rPr lang="es-GT" b="1" dirty="0" smtClean="0"/>
                        <a:t>Buena</a:t>
                      </a:r>
                      <a:endParaRPr lang="es-GT" b="1" dirty="0"/>
                    </a:p>
                  </a:txBody>
                  <a:tcPr/>
                </a:tc>
              </a:tr>
            </a:tbl>
          </a:graphicData>
        </a:graphic>
      </p:graphicFrame>
      <p:sp>
        <p:nvSpPr>
          <p:cNvPr id="4" name="3 CuadroTexto"/>
          <p:cNvSpPr txBox="1"/>
          <p:nvPr/>
        </p:nvSpPr>
        <p:spPr>
          <a:xfrm>
            <a:off x="290262" y="6249359"/>
            <a:ext cx="2880320" cy="30777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GT" sz="1400" dirty="0" smtClean="0">
                <a:solidFill>
                  <a:prstClr val="black">
                    <a:lumMod val="95000"/>
                    <a:lumOff val="5000"/>
                  </a:prstClr>
                </a:solidFill>
              </a:rPr>
              <a:t>* Resistentes   a   Roya del cafeto</a:t>
            </a:r>
            <a:endParaRPr lang="es-GT" sz="1400" dirty="0">
              <a:solidFill>
                <a:prstClr val="black">
                  <a:lumMod val="95000"/>
                  <a:lumOff val="5000"/>
                </a:prstClr>
              </a:solidFill>
            </a:endParaRPr>
          </a:p>
        </p:txBody>
      </p:sp>
    </p:spTree>
    <p:extLst>
      <p:ext uri="{BB962C8B-B14F-4D97-AF65-F5344CB8AC3E}">
        <p14:creationId xmlns:p14="http://schemas.microsoft.com/office/powerpoint/2010/main" val="3015260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571625"/>
            <a:ext cx="3286125" cy="1714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1571625"/>
            <a:ext cx="3286125" cy="1714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4000500"/>
            <a:ext cx="3286125" cy="1714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14750"/>
            <a:ext cx="2428875" cy="2000250"/>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7" name="15 CuadroTexto"/>
          <p:cNvSpPr txBox="1">
            <a:spLocks noChangeArrowheads="1"/>
          </p:cNvSpPr>
          <p:nvPr/>
        </p:nvSpPr>
        <p:spPr bwMode="auto">
          <a:xfrm>
            <a:off x="1428750" y="3286125"/>
            <a:ext cx="2325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T" sz="1800" b="0" i="0" u="none" strike="noStrike" kern="0" cap="none" spc="0" normalizeH="0" baseline="0" noProof="0" smtClean="0">
                <a:ln>
                  <a:noFill/>
                </a:ln>
                <a:solidFill>
                  <a:srgbClr val="006600"/>
                </a:solidFill>
                <a:effectLst/>
                <a:uLnTx/>
                <a:uFillTx/>
                <a:latin typeface="Arial" pitchFamily="34" charset="0"/>
              </a:rPr>
              <a:t>Selección de Semilla</a:t>
            </a:r>
          </a:p>
        </p:txBody>
      </p:sp>
      <p:sp>
        <p:nvSpPr>
          <p:cNvPr id="8" name="16 CuadroTexto"/>
          <p:cNvSpPr txBox="1">
            <a:spLocks noChangeArrowheads="1"/>
          </p:cNvSpPr>
          <p:nvPr/>
        </p:nvSpPr>
        <p:spPr bwMode="auto">
          <a:xfrm>
            <a:off x="5500688" y="3286125"/>
            <a:ext cx="336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T" sz="1800" b="0" i="0" u="none" strike="noStrike" kern="0" cap="none" spc="0" normalizeH="0" baseline="0" noProof="0" smtClean="0">
                <a:ln>
                  <a:noFill/>
                </a:ln>
                <a:solidFill>
                  <a:srgbClr val="006600"/>
                </a:solidFill>
                <a:effectLst/>
                <a:uLnTx/>
                <a:uFillTx/>
                <a:latin typeface="Arial" pitchFamily="34" charset="0"/>
              </a:rPr>
              <a:t>Elaborar y Atender el Semillero</a:t>
            </a:r>
          </a:p>
        </p:txBody>
      </p:sp>
      <p:sp>
        <p:nvSpPr>
          <p:cNvPr id="9" name="17 CuadroTexto"/>
          <p:cNvSpPr txBox="1">
            <a:spLocks noChangeArrowheads="1"/>
          </p:cNvSpPr>
          <p:nvPr/>
        </p:nvSpPr>
        <p:spPr bwMode="auto">
          <a:xfrm>
            <a:off x="785813" y="5715000"/>
            <a:ext cx="3757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T" sz="1800" b="0" i="0" u="none" strike="noStrike" kern="0" cap="none" spc="0" normalizeH="0" baseline="0" noProof="0" smtClean="0">
                <a:ln>
                  <a:noFill/>
                </a:ln>
                <a:solidFill>
                  <a:srgbClr val="006600"/>
                </a:solidFill>
                <a:effectLst/>
                <a:uLnTx/>
                <a:uFillTx/>
                <a:latin typeface="Arial" pitchFamily="34" charset="0"/>
              </a:rPr>
              <a:t>Selección de Plántulas para Vivero</a:t>
            </a:r>
          </a:p>
        </p:txBody>
      </p:sp>
      <p:sp>
        <p:nvSpPr>
          <p:cNvPr id="10" name="18 CuadroTexto"/>
          <p:cNvSpPr txBox="1">
            <a:spLocks noChangeArrowheads="1"/>
          </p:cNvSpPr>
          <p:nvPr/>
        </p:nvSpPr>
        <p:spPr bwMode="auto">
          <a:xfrm>
            <a:off x="5857875" y="5715000"/>
            <a:ext cx="1719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T" sz="1800" b="0" i="0" u="none" strike="noStrike" kern="0" cap="none" spc="0" normalizeH="0" baseline="0" noProof="0" smtClean="0">
                <a:ln>
                  <a:noFill/>
                </a:ln>
                <a:solidFill>
                  <a:srgbClr val="006600"/>
                </a:solidFill>
                <a:effectLst/>
                <a:uLnTx/>
                <a:uFillTx/>
                <a:latin typeface="Arial" pitchFamily="34" charset="0"/>
              </a:rPr>
              <a:t>Viveros fuertes</a:t>
            </a:r>
          </a:p>
        </p:txBody>
      </p:sp>
      <p:sp>
        <p:nvSpPr>
          <p:cNvPr id="12" name="11 CuadroTexto"/>
          <p:cNvSpPr txBox="1"/>
          <p:nvPr/>
        </p:nvSpPr>
        <p:spPr>
          <a:xfrm>
            <a:off x="2555776" y="932144"/>
            <a:ext cx="3672408" cy="523220"/>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a:spcBef>
                <a:spcPct val="0"/>
              </a:spcBef>
              <a:buNone/>
              <a:defRPr sz="28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GT" dirty="0" smtClean="0"/>
              <a:t>Semilleros.           </a:t>
            </a:r>
            <a:endParaRPr lang="es-GT" dirty="0"/>
          </a:p>
        </p:txBody>
      </p:sp>
    </p:spTree>
    <p:extLst>
      <p:ext uri="{BB962C8B-B14F-4D97-AF65-F5344CB8AC3E}">
        <p14:creationId xmlns:p14="http://schemas.microsoft.com/office/powerpoint/2010/main" val="619114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836712"/>
            <a:ext cx="8781340" cy="523220"/>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a:spcBef>
                <a:spcPct val="0"/>
              </a:spcBef>
              <a:buNone/>
              <a:defRPr sz="28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GT" dirty="0" smtClean="0"/>
              <a:t>2. Preparación </a:t>
            </a:r>
            <a:r>
              <a:rPr lang="es-GT" dirty="0"/>
              <a:t>del terreno y trazo de curvas a nivel  </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1511432"/>
            <a:ext cx="4300736" cy="3225552"/>
          </a:xfrm>
          <a:prstGeom prst="rect">
            <a:avLst/>
          </a:prstGeom>
        </p:spPr>
      </p:pic>
      <p:sp>
        <p:nvSpPr>
          <p:cNvPr id="9" name="8 CuadroTexto"/>
          <p:cNvSpPr txBox="1"/>
          <p:nvPr/>
        </p:nvSpPr>
        <p:spPr>
          <a:xfrm>
            <a:off x="311086" y="5293657"/>
            <a:ext cx="8518192"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GT" sz="2000" b="1" dirty="0" smtClean="0">
                <a:solidFill>
                  <a:prstClr val="black"/>
                </a:solidFill>
              </a:rPr>
              <a:t>Comprende    la  limpieza  del   terreno  y  el  trazo de las curvas a nivel. </a:t>
            </a:r>
          </a:p>
          <a:p>
            <a:r>
              <a:rPr lang="es-GT" sz="2000" b="1" dirty="0" smtClean="0">
                <a:solidFill>
                  <a:prstClr val="black"/>
                </a:solidFill>
              </a:rPr>
              <a:t>Tomar  en cuenta  la  topografía   del  terreno;  inclinación  del  terreno  mayor  a   12%   se  recomienda  la siembra  en  curvas  a  nivel.</a:t>
            </a:r>
            <a:endParaRPr lang="es-GT" sz="2000" b="1" dirty="0">
              <a:solidFill>
                <a:prstClr val="black"/>
              </a:solidFill>
            </a:endParaRPr>
          </a:p>
        </p:txBody>
      </p:sp>
      <p:pic>
        <p:nvPicPr>
          <p:cNvPr id="5123" name="Picture 3" descr="C:\Users\Owner\Fotos 2012\Fotos Moisés\Fotos Moisés abril\fotos\Trazo de Parcelas\Fotos comprimidas\IMG_58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431941"/>
            <a:ext cx="2793938" cy="372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010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51720" y="836712"/>
            <a:ext cx="4752528" cy="523220"/>
          </a:xfrm>
          <a:prstGeom prst="rect">
            <a:avLst/>
          </a:prstGeom>
        </p:spPr>
        <p:style>
          <a:lnRef idx="0">
            <a:schemeClr val="accent6"/>
          </a:lnRef>
          <a:fillRef idx="3">
            <a:schemeClr val="accent6"/>
          </a:fillRef>
          <a:effectRef idx="3">
            <a:schemeClr val="accent6"/>
          </a:effectRef>
          <a:fontRef idx="minor">
            <a:schemeClr val="lt1"/>
          </a:fontRef>
        </p:style>
        <p:txBody>
          <a:bodyPr/>
          <a:lstStyle>
            <a:defPPr>
              <a:defRPr lang="es-GT"/>
            </a:defPPr>
            <a:lvl1pPr algn="ctr">
              <a:spcBef>
                <a:spcPct val="0"/>
              </a:spcBef>
              <a:buNone/>
              <a:defRPr sz="28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GT" dirty="0" smtClean="0"/>
              <a:t>3. Trazado </a:t>
            </a:r>
            <a:r>
              <a:rPr lang="es-GT" dirty="0"/>
              <a:t>y ahoyado  </a:t>
            </a:r>
          </a:p>
        </p:txBody>
      </p:sp>
      <p:sp>
        <p:nvSpPr>
          <p:cNvPr id="9" name="8 CuadroTexto"/>
          <p:cNvSpPr txBox="1"/>
          <p:nvPr/>
        </p:nvSpPr>
        <p:spPr>
          <a:xfrm>
            <a:off x="281217" y="4872935"/>
            <a:ext cx="8518192"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GT" sz="2000" b="1" dirty="0" smtClean="0">
                <a:solidFill>
                  <a:prstClr val="black"/>
                </a:solidFill>
              </a:rPr>
              <a:t>Comprende    el trazo, estaquillado y ahoyado</a:t>
            </a:r>
          </a:p>
          <a:p>
            <a:r>
              <a:rPr lang="es-GT" sz="2000" b="1" dirty="0" smtClean="0">
                <a:solidFill>
                  <a:prstClr val="black"/>
                </a:solidFill>
              </a:rPr>
              <a:t>Tomar  en cuenta  las curvas  a  nivel, y el distanciamiento de acuerdo a la variedad seleccionada.  Los hoyos deben tener las medidas de 40 x 40 x 40 centímetros.  La primera tierra negra se coloca en un lado del hoyo y la tierra más clara en  el otro lado del hoyo.</a:t>
            </a:r>
            <a:endParaRPr lang="es-GT" sz="2000" b="1" dirty="0">
              <a:solidFill>
                <a:prstClr val="black"/>
              </a:solidFill>
            </a:endParaRPr>
          </a:p>
        </p:txBody>
      </p:sp>
      <p:pic>
        <p:nvPicPr>
          <p:cNvPr id="4098" name="Imagen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011" y="1536219"/>
            <a:ext cx="4234368" cy="314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Owner\Fotos 2012\Fotos Moisés\Fotos Moisés abril\fotos\Trazo de Parcelas\Fotos comprimidas\IMG_58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71" y="1452587"/>
            <a:ext cx="4300736" cy="322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6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980728"/>
            <a:ext cx="8229600" cy="864096"/>
          </a:xfrm>
        </p:spPr>
        <p:style>
          <a:lnRef idx="0">
            <a:schemeClr val="accent6"/>
          </a:lnRef>
          <a:fillRef idx="3">
            <a:schemeClr val="accent6"/>
          </a:fillRef>
          <a:effectRef idx="3">
            <a:schemeClr val="accent6"/>
          </a:effectRef>
          <a:fontRef idx="minor">
            <a:schemeClr val="lt1"/>
          </a:fontRef>
        </p:style>
        <p:txBody>
          <a:bodyPr/>
          <a:lstStyle/>
          <a:p>
            <a:r>
              <a:rPr lang="es-GT" b="1" dirty="0">
                <a:solidFill>
                  <a:srgbClr val="002060"/>
                </a:solidFill>
                <a:latin typeface="+mn-lt"/>
                <a:ea typeface="+mn-ea"/>
                <a:cs typeface="+mn-cs"/>
              </a:rPr>
              <a:t>Sistemas de siembra</a:t>
            </a:r>
          </a:p>
        </p:txBody>
      </p:sp>
      <p:pic>
        <p:nvPicPr>
          <p:cNvPr id="3" name="2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76872"/>
            <a:ext cx="4032448" cy="2808312"/>
          </a:xfrm>
          <a:prstGeom prst="rect">
            <a:avLst/>
          </a:prstGeom>
          <a:noFill/>
          <a:ln>
            <a:solidFill>
              <a:sysClr val="windowText" lastClr="000000"/>
            </a:solidFill>
          </a:ln>
        </p:spPr>
      </p:pic>
      <p:pic>
        <p:nvPicPr>
          <p:cNvPr id="4" name="3 Imagen"/>
          <p:cNvPicPr/>
          <p:nvPr/>
        </p:nvPicPr>
        <p:blipFill rotWithShape="1">
          <a:blip r:embed="rId3" cstate="print">
            <a:extLst>
              <a:ext uri="{28A0092B-C50C-407E-A947-70E740481C1C}">
                <a14:useLocalDpi xmlns:a14="http://schemas.microsoft.com/office/drawing/2010/main" val="0"/>
              </a:ext>
            </a:extLst>
          </a:blip>
          <a:srcRect l="1654" t="3465" r="1621" b="3465"/>
          <a:stretch/>
        </p:blipFill>
        <p:spPr bwMode="auto">
          <a:xfrm>
            <a:off x="4788024" y="2299732"/>
            <a:ext cx="3960440" cy="278545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4 CuadroTexto"/>
          <p:cNvSpPr txBox="1"/>
          <p:nvPr/>
        </p:nvSpPr>
        <p:spPr>
          <a:xfrm>
            <a:off x="827584" y="5157192"/>
            <a:ext cx="3024336" cy="461665"/>
          </a:xfrm>
          <a:prstGeom prst="rect">
            <a:avLst/>
          </a:prstGeom>
          <a:noFill/>
        </p:spPr>
        <p:txBody>
          <a:bodyPr wrap="square" rtlCol="0">
            <a:spAutoFit/>
          </a:bodyPr>
          <a:lstStyle/>
          <a:p>
            <a:pPr algn="ctr"/>
            <a:r>
              <a:rPr lang="es-GT" sz="2400" b="1" dirty="0" smtClean="0"/>
              <a:t>Trazo al cuadrado</a:t>
            </a:r>
            <a:endParaRPr lang="es-GT" sz="2400" b="1" dirty="0"/>
          </a:p>
        </p:txBody>
      </p:sp>
      <p:sp>
        <p:nvSpPr>
          <p:cNvPr id="6" name="5 CuadroTexto"/>
          <p:cNvSpPr txBox="1"/>
          <p:nvPr/>
        </p:nvSpPr>
        <p:spPr>
          <a:xfrm>
            <a:off x="5148064" y="5157192"/>
            <a:ext cx="3024336" cy="461665"/>
          </a:xfrm>
          <a:prstGeom prst="rect">
            <a:avLst/>
          </a:prstGeom>
          <a:noFill/>
        </p:spPr>
        <p:txBody>
          <a:bodyPr wrap="square" rtlCol="0">
            <a:spAutoFit/>
          </a:bodyPr>
          <a:lstStyle/>
          <a:p>
            <a:pPr algn="ctr"/>
            <a:r>
              <a:rPr lang="es-GT" sz="2400" b="1" dirty="0" smtClean="0"/>
              <a:t>Trazo al tresbolillo</a:t>
            </a:r>
            <a:endParaRPr lang="es-GT" sz="2400" b="1" dirty="0"/>
          </a:p>
        </p:txBody>
      </p:sp>
    </p:spTree>
    <p:extLst>
      <p:ext uri="{BB962C8B-B14F-4D97-AF65-F5344CB8AC3E}">
        <p14:creationId xmlns:p14="http://schemas.microsoft.com/office/powerpoint/2010/main" val="1864287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rotWithShape="1">
          <a:blip r:embed="rId2">
            <a:extLst>
              <a:ext uri="{28A0092B-C50C-407E-A947-70E740481C1C}">
                <a14:useLocalDpi xmlns:a14="http://schemas.microsoft.com/office/drawing/2010/main" val="0"/>
              </a:ext>
            </a:extLst>
          </a:blip>
          <a:srcRect r="50761" b="46087"/>
          <a:stretch/>
        </p:blipFill>
        <p:spPr bwMode="auto">
          <a:xfrm>
            <a:off x="323528" y="1052736"/>
            <a:ext cx="3502025" cy="2874645"/>
          </a:xfrm>
          <a:prstGeom prst="rect">
            <a:avLst/>
          </a:prstGeom>
          <a:ln>
            <a:noFill/>
          </a:ln>
          <a:extLst>
            <a:ext uri="{53640926-AAD7-44D8-BBD7-CCE9431645EC}">
              <a14:shadowObscured xmlns:a14="http://schemas.microsoft.com/office/drawing/2010/main"/>
            </a:ext>
          </a:extLst>
        </p:spPr>
      </p:pic>
      <p:pic>
        <p:nvPicPr>
          <p:cNvPr id="4" name="3 Imagen"/>
          <p:cNvPicPr/>
          <p:nvPr/>
        </p:nvPicPr>
        <p:blipFill rotWithShape="1">
          <a:blip r:embed="rId2">
            <a:extLst>
              <a:ext uri="{28A0092B-C50C-407E-A947-70E740481C1C}">
                <a14:useLocalDpi xmlns:a14="http://schemas.microsoft.com/office/drawing/2010/main" val="0"/>
              </a:ext>
            </a:extLst>
          </a:blip>
          <a:srcRect l="49266" t="53261"/>
          <a:stretch/>
        </p:blipFill>
        <p:spPr bwMode="auto">
          <a:xfrm>
            <a:off x="4211960" y="1305148"/>
            <a:ext cx="3429635" cy="2369820"/>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23742" r="32834" b="59081"/>
          <a:stretch/>
        </p:blipFill>
        <p:spPr bwMode="auto">
          <a:xfrm>
            <a:off x="1630050" y="4293096"/>
            <a:ext cx="3590022" cy="21602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4377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51720" y="836712"/>
            <a:ext cx="4752528" cy="523220"/>
          </a:xfrm>
          <a:prstGeom prst="rect">
            <a:avLst/>
          </a:prstGeom>
        </p:spPr>
        <p:style>
          <a:lnRef idx="0">
            <a:schemeClr val="accent6"/>
          </a:lnRef>
          <a:fillRef idx="3">
            <a:schemeClr val="accent6"/>
          </a:fillRef>
          <a:effectRef idx="3">
            <a:schemeClr val="accent6"/>
          </a:effectRef>
          <a:fontRef idx="minor">
            <a:schemeClr val="lt1"/>
          </a:fontRef>
        </p:style>
        <p:txBody>
          <a:bodyPr/>
          <a:lstStyle>
            <a:defPPr>
              <a:defRPr lang="es-GT"/>
            </a:defPPr>
            <a:lvl1pPr algn="ctr">
              <a:spcBef>
                <a:spcPct val="0"/>
              </a:spcBef>
              <a:buNone/>
              <a:defRPr sz="28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GT" dirty="0" smtClean="0"/>
              <a:t>4. Abonado </a:t>
            </a:r>
            <a:r>
              <a:rPr lang="es-GT" dirty="0"/>
              <a:t>del hoyo  </a:t>
            </a:r>
          </a:p>
        </p:txBody>
      </p:sp>
      <p:pic>
        <p:nvPicPr>
          <p:cNvPr id="7" name="6 Imagen" descr="C:\Users\Owner\Fotos\Microcuena Cusmapa SV\Zeceña-Cusmapa-abril 2010\Fotos comprimidas\190420101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575956"/>
            <a:ext cx="3672408" cy="3005172"/>
          </a:xfrm>
          <a:prstGeom prst="rect">
            <a:avLst/>
          </a:prstGeom>
          <a:noFill/>
          <a:ln>
            <a:solidFill>
              <a:srgbClr val="9BBB59">
                <a:lumMod val="75000"/>
              </a:srgbClr>
            </a:solidFill>
          </a:ln>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002" y="1503948"/>
            <a:ext cx="3188934" cy="3077180"/>
          </a:xfrm>
          <a:prstGeom prst="rect">
            <a:avLst/>
          </a:prstGeom>
        </p:spPr>
      </p:pic>
      <p:sp>
        <p:nvSpPr>
          <p:cNvPr id="10" name="9 CuadroTexto"/>
          <p:cNvSpPr txBox="1"/>
          <p:nvPr/>
        </p:nvSpPr>
        <p:spPr>
          <a:xfrm>
            <a:off x="323528" y="4712638"/>
            <a:ext cx="8568952"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GT" sz="2100" b="1" dirty="0" smtClean="0">
                <a:solidFill>
                  <a:prstClr val="black"/>
                </a:solidFill>
              </a:rPr>
              <a:t>Ahoyado  de  40 x40 x 40 cm.  </a:t>
            </a:r>
            <a:r>
              <a:rPr lang="es-GT" sz="2100" b="1" dirty="0">
                <a:solidFill>
                  <a:prstClr val="black"/>
                </a:solidFill>
              </a:rPr>
              <a:t>l</a:t>
            </a:r>
            <a:r>
              <a:rPr lang="es-GT" sz="2100" b="1" dirty="0" smtClean="0">
                <a:solidFill>
                  <a:prstClr val="black"/>
                </a:solidFill>
              </a:rPr>
              <a:t>a  labor  es mas eficiente  con humedad  moderada.    Dejar los hoyos El   abonado del   hoyo  hacerlo  con materia  orgánica/pulpa de  café/bocashi, regresar la tierra negra apartada y dejar sin usar la tierra de color más claro. Debe colocarse una estaca en le centro del hoyo.</a:t>
            </a:r>
            <a:endParaRPr lang="es-GT" sz="2100" b="1" dirty="0">
              <a:solidFill>
                <a:prstClr val="black"/>
              </a:solidFill>
            </a:endParaRPr>
          </a:p>
        </p:txBody>
      </p:sp>
    </p:spTree>
    <p:extLst>
      <p:ext uri="{BB962C8B-B14F-4D97-AF65-F5344CB8AC3E}">
        <p14:creationId xmlns:p14="http://schemas.microsoft.com/office/powerpoint/2010/main" val="2959869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372200" y="2780928"/>
            <a:ext cx="2376264" cy="523220"/>
          </a:xfrm>
          <a:prstGeom prst="rect">
            <a:avLst/>
          </a:prstGeom>
        </p:spPr>
        <p:style>
          <a:lnRef idx="0">
            <a:schemeClr val="accent6"/>
          </a:lnRef>
          <a:fillRef idx="3">
            <a:schemeClr val="accent6"/>
          </a:fillRef>
          <a:effectRef idx="3">
            <a:schemeClr val="accent6"/>
          </a:effectRef>
          <a:fontRef idx="minor">
            <a:schemeClr val="lt1"/>
          </a:fontRef>
        </p:style>
        <p:txBody>
          <a:bodyPr/>
          <a:lstStyle>
            <a:defPPr>
              <a:defRPr lang="es-GT"/>
            </a:defPPr>
            <a:lvl1pPr algn="ctr">
              <a:spcBef>
                <a:spcPct val="0"/>
              </a:spcBef>
              <a:buNone/>
              <a:defRPr sz="28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GT" dirty="0" smtClean="0"/>
              <a:t>5. Siembra  </a:t>
            </a:r>
            <a:endParaRPr lang="es-GT" dirty="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922" y="835847"/>
            <a:ext cx="5621238" cy="4177329"/>
          </a:xfrm>
          <a:prstGeom prst="rect">
            <a:avLst/>
          </a:prstGeom>
        </p:spPr>
      </p:pic>
      <p:sp>
        <p:nvSpPr>
          <p:cNvPr id="5" name="4 CuadroTexto"/>
          <p:cNvSpPr txBox="1"/>
          <p:nvPr/>
        </p:nvSpPr>
        <p:spPr>
          <a:xfrm>
            <a:off x="251520" y="5201905"/>
            <a:ext cx="806951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s-GT"/>
            </a:defPPr>
            <a:lvl1pPr>
              <a:defRPr sz="2000">
                <a:solidFill>
                  <a:prstClr val="black"/>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b="1" dirty="0"/>
              <a:t>Al inicio de la época lluviosa, asegurando que el suelo del ahoyado esté suficientemente húmedo. El cuello de la planta de café en bolsa debe quedar en el mismo nivel en el campo definitivo, para que la planta no quede ni demasiada enterrada ni descubierta  de su nivel en bolsa.</a:t>
            </a:r>
            <a:endParaRPr lang="es-GT" b="1" dirty="0"/>
          </a:p>
        </p:txBody>
      </p:sp>
    </p:spTree>
    <p:extLst>
      <p:ext uri="{BB962C8B-B14F-4D97-AF65-F5344CB8AC3E}">
        <p14:creationId xmlns:p14="http://schemas.microsoft.com/office/powerpoint/2010/main" val="37073164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39552" y="908720"/>
            <a:ext cx="8093496" cy="758866"/>
          </a:xfrm>
        </p:spPr>
        <p:style>
          <a:lnRef idx="0">
            <a:schemeClr val="accent6"/>
          </a:lnRef>
          <a:fillRef idx="3">
            <a:schemeClr val="accent6"/>
          </a:fillRef>
          <a:effectRef idx="3">
            <a:schemeClr val="accent6"/>
          </a:effectRef>
          <a:fontRef idx="minor">
            <a:schemeClr val="lt1"/>
          </a:fontRef>
        </p:style>
        <p:txBody>
          <a:bodyPr/>
          <a:lstStyle/>
          <a:p>
            <a:r>
              <a:rPr lang="es-GT" sz="2800" b="1" dirty="0">
                <a:solidFill>
                  <a:srgbClr val="002060"/>
                </a:solidFill>
                <a:latin typeface="+mn-lt"/>
                <a:ea typeface="+mn-ea"/>
                <a:cs typeface="+mn-cs"/>
              </a:rPr>
              <a:t>Plagas  comunes después de   la  siembra:</a:t>
            </a: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907231"/>
            <a:ext cx="3512997" cy="2889921"/>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918043"/>
            <a:ext cx="3838812" cy="2879109"/>
          </a:xfrm>
          <a:prstGeom prst="rect">
            <a:avLst/>
          </a:prstGeom>
        </p:spPr>
      </p:pic>
      <p:sp>
        <p:nvSpPr>
          <p:cNvPr id="2" name="1 CuadroTexto"/>
          <p:cNvSpPr txBox="1"/>
          <p:nvPr/>
        </p:nvSpPr>
        <p:spPr>
          <a:xfrm>
            <a:off x="1475656" y="5173192"/>
            <a:ext cx="608467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GT" sz="2400" b="1" dirty="0" smtClean="0">
                <a:solidFill>
                  <a:prstClr val="black">
                    <a:lumMod val="95000"/>
                    <a:lumOff val="5000"/>
                  </a:prstClr>
                </a:solidFill>
              </a:rPr>
              <a:t>Daños  por   orugas  y   gusanos   del  suelo.</a:t>
            </a:r>
            <a:endParaRPr lang="es-GT" sz="2400" b="1" dirty="0">
              <a:solidFill>
                <a:prstClr val="black">
                  <a:lumMod val="95000"/>
                  <a:lumOff val="5000"/>
                </a:prstClr>
              </a:solidFill>
            </a:endParaRPr>
          </a:p>
        </p:txBody>
      </p:sp>
    </p:spTree>
    <p:extLst>
      <p:ext uri="{BB962C8B-B14F-4D97-AF65-F5344CB8AC3E}">
        <p14:creationId xmlns:p14="http://schemas.microsoft.com/office/powerpoint/2010/main" val="557890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71600" y="1484784"/>
            <a:ext cx="7344816" cy="2000548"/>
          </a:xfrm>
          <a:prstGeom prst="rect">
            <a:avLst/>
          </a:prstGeom>
        </p:spPr>
        <p:txBody>
          <a:bodyPr wrap="square">
            <a:spAutoFit/>
          </a:bodyPr>
          <a:lstStyle/>
          <a:p>
            <a:pPr marL="571500" indent="-571500">
              <a:buFontTx/>
              <a:buAutoNum type="romanUcPeriod"/>
            </a:pPr>
            <a:r>
              <a:rPr lang="es-GT" sz="2800" b="1" dirty="0" smtClean="0">
                <a:solidFill>
                  <a:prstClr val="black"/>
                </a:solidFill>
                <a:latin typeface="Arial" panose="020B0604020202020204" pitchFamily="34" charset="0"/>
                <a:cs typeface="Arial" panose="020B0604020202020204" pitchFamily="34" charset="0"/>
              </a:rPr>
              <a:t>Objetivo</a:t>
            </a:r>
            <a:endParaRPr lang="es-GT" sz="2800" b="1" dirty="0">
              <a:solidFill>
                <a:prstClr val="black"/>
              </a:solidFill>
              <a:latin typeface="Arial" panose="020B0604020202020204" pitchFamily="34" charset="0"/>
              <a:cs typeface="Arial" panose="020B0604020202020204" pitchFamily="34" charset="0"/>
            </a:endParaRPr>
          </a:p>
          <a:p>
            <a:r>
              <a:rPr lang="es-GT" sz="2400" dirty="0" smtClean="0">
                <a:solidFill>
                  <a:prstClr val="black"/>
                </a:solidFill>
                <a:latin typeface="Arial" panose="020B0604020202020204" pitchFamily="34" charset="0"/>
                <a:cs typeface="Arial" panose="020B0604020202020204" pitchFamily="34" charset="0"/>
              </a:rPr>
              <a:t>Que  todas   y  todos los   participantes conozcan  todo  el proceso   agronómico  y  de practicas culturales   que conlleva  el  establecimiento o  siembra de  cafetales.</a:t>
            </a:r>
            <a:endParaRPr lang="es-GT"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5356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55776" y="932144"/>
            <a:ext cx="3672408" cy="523220"/>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a:spcBef>
                <a:spcPct val="0"/>
              </a:spcBef>
              <a:buNone/>
              <a:defRPr sz="28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GT" dirty="0"/>
              <a:t>Siembra en  el  terreno.           </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799" y="2448224"/>
            <a:ext cx="2863967" cy="2160240"/>
          </a:xfrm>
          <a:prstGeom prst="ellipse">
            <a:avLst/>
          </a:prstGeom>
          <a:ln>
            <a:noFill/>
          </a:ln>
          <a:effectLst>
            <a:softEdge rad="112500"/>
          </a:effec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1609138"/>
            <a:ext cx="3707904" cy="2055548"/>
          </a:xfrm>
          <a:prstGeom prst="rect">
            <a:avLst/>
          </a:prstGeom>
        </p:spPr>
      </p:pic>
      <p:sp>
        <p:nvSpPr>
          <p:cNvPr id="7" name="6 CuadroTexto"/>
          <p:cNvSpPr txBox="1"/>
          <p:nvPr/>
        </p:nvSpPr>
        <p:spPr>
          <a:xfrm>
            <a:off x="373310" y="4797152"/>
            <a:ext cx="8482658"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GT" sz="2000" b="1" dirty="0" smtClean="0">
                <a:solidFill>
                  <a:prstClr val="black"/>
                </a:solidFill>
              </a:rPr>
              <a:t>Aplicar   tratamiento  preventivo a  plagas   del suelo.</a:t>
            </a:r>
          </a:p>
          <a:p>
            <a:r>
              <a:rPr lang="es-GT" sz="2000" b="1" dirty="0" smtClean="0">
                <a:solidFill>
                  <a:prstClr val="black"/>
                </a:solidFill>
              </a:rPr>
              <a:t>Fertilizar  con   formula   equilibrada   completa  N-P-K y abono bocashi</a:t>
            </a:r>
          </a:p>
          <a:p>
            <a:r>
              <a:rPr lang="es-GT" sz="2000" b="1" dirty="0" smtClean="0">
                <a:solidFill>
                  <a:prstClr val="black"/>
                </a:solidFill>
              </a:rPr>
              <a:t>Apisonar  el  suelo  alrededor  del  pilón  para  evitar bolsas   de  aire.</a:t>
            </a:r>
            <a:endParaRPr lang="es-GT" sz="2000" b="1" dirty="0">
              <a:solidFill>
                <a:prstClr val="black"/>
              </a:solidFill>
            </a:endParaRPr>
          </a:p>
        </p:txBody>
      </p:sp>
      <p:pic>
        <p:nvPicPr>
          <p:cNvPr id="9" name="Picture 2" descr="C:\Users\Owner\Desktop\Reunión mayo 2013\Moisés valverth\informe MAYO\fotos\asistencia en conservacion de suelos\Fotos comprimidas\IMG_159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923" y="1599380"/>
            <a:ext cx="2236311" cy="2981748"/>
          </a:xfrm>
          <a:prstGeom prst="rect">
            <a:avLst/>
          </a:prstGeom>
          <a:noFill/>
          <a:extLst/>
        </p:spPr>
      </p:pic>
    </p:spTree>
    <p:extLst>
      <p:ext uri="{BB962C8B-B14F-4D97-AF65-F5344CB8AC3E}">
        <p14:creationId xmlns:p14="http://schemas.microsoft.com/office/powerpoint/2010/main" val="3008915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11760" y="980728"/>
            <a:ext cx="5277590" cy="523220"/>
          </a:xfrm>
          <a:prstGeom prst="rect">
            <a:avLst/>
          </a:prstGeom>
        </p:spPr>
        <p:style>
          <a:lnRef idx="0">
            <a:schemeClr val="accent6"/>
          </a:lnRef>
          <a:fillRef idx="3">
            <a:schemeClr val="accent6"/>
          </a:fillRef>
          <a:effectRef idx="3">
            <a:schemeClr val="accent6"/>
          </a:effectRef>
          <a:fontRef idx="minor">
            <a:schemeClr val="lt1"/>
          </a:fontRef>
        </p:style>
        <p:txBody>
          <a:bodyPr/>
          <a:lstStyle/>
          <a:p>
            <a:pPr algn="ctr">
              <a:spcBef>
                <a:spcPct val="0"/>
              </a:spcBef>
            </a:pPr>
            <a:r>
              <a:rPr lang="es-GT" sz="2800" b="1" dirty="0">
                <a:solidFill>
                  <a:srgbClr val="002060"/>
                </a:solidFill>
              </a:rPr>
              <a:t> </a:t>
            </a:r>
            <a:r>
              <a:rPr lang="es-GT" sz="2800" b="1" dirty="0" smtClean="0">
                <a:solidFill>
                  <a:srgbClr val="002060"/>
                </a:solidFill>
              </a:rPr>
              <a:t>6. Medidas </a:t>
            </a:r>
            <a:r>
              <a:rPr lang="es-GT" sz="2800" b="1" dirty="0">
                <a:solidFill>
                  <a:srgbClr val="002060"/>
                </a:solidFill>
              </a:rPr>
              <a:t>de conservación</a:t>
            </a:r>
          </a:p>
        </p:txBody>
      </p:sp>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478" y="1648633"/>
            <a:ext cx="2830714" cy="2794694"/>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90762" y="1958535"/>
            <a:ext cx="2955164" cy="2304256"/>
          </a:xfrm>
          <a:prstGeom prst="rect">
            <a:avLst/>
          </a:prstGeo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425" y="1614374"/>
            <a:ext cx="3101776" cy="2458011"/>
          </a:xfrm>
          <a:prstGeom prst="rect">
            <a:avLst/>
          </a:prstGeom>
        </p:spPr>
      </p:pic>
      <p:sp>
        <p:nvSpPr>
          <p:cNvPr id="6" name="5 CuadroTexto"/>
          <p:cNvSpPr txBox="1"/>
          <p:nvPr/>
        </p:nvSpPr>
        <p:spPr>
          <a:xfrm>
            <a:off x="208878" y="4193227"/>
            <a:ext cx="310177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GT" b="1" dirty="0" smtClean="0">
                <a:solidFill>
                  <a:prstClr val="black"/>
                </a:solidFill>
              </a:rPr>
              <a:t>Terraza  continua  o bancales</a:t>
            </a:r>
            <a:endParaRPr lang="es-GT" b="1" dirty="0">
              <a:solidFill>
                <a:prstClr val="black"/>
              </a:solidFill>
            </a:endParaRPr>
          </a:p>
        </p:txBody>
      </p:sp>
      <p:sp>
        <p:nvSpPr>
          <p:cNvPr id="7" name="6 CuadroTexto"/>
          <p:cNvSpPr txBox="1"/>
          <p:nvPr/>
        </p:nvSpPr>
        <p:spPr>
          <a:xfrm>
            <a:off x="3563888" y="4562559"/>
            <a:ext cx="273630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GT" b="1" dirty="0" smtClean="0">
                <a:solidFill>
                  <a:prstClr val="black"/>
                </a:solidFill>
              </a:rPr>
              <a:t>Terraza individual </a:t>
            </a:r>
            <a:endParaRPr lang="es-GT" b="1" dirty="0">
              <a:solidFill>
                <a:prstClr val="black"/>
              </a:solidFill>
            </a:endParaRPr>
          </a:p>
        </p:txBody>
      </p:sp>
      <p:sp>
        <p:nvSpPr>
          <p:cNvPr id="8" name="7 CuadroTexto"/>
          <p:cNvSpPr txBox="1"/>
          <p:nvPr/>
        </p:nvSpPr>
        <p:spPr>
          <a:xfrm>
            <a:off x="6537222" y="4762793"/>
            <a:ext cx="230425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GT" b="1" dirty="0" smtClean="0">
                <a:solidFill>
                  <a:prstClr val="black"/>
                </a:solidFill>
              </a:rPr>
              <a:t>Barreras  vivas, Vetiver</a:t>
            </a:r>
            <a:endParaRPr lang="es-GT" b="1" dirty="0">
              <a:solidFill>
                <a:prstClr val="black"/>
              </a:solidFill>
            </a:endParaRPr>
          </a:p>
        </p:txBody>
      </p:sp>
    </p:spTree>
    <p:extLst>
      <p:ext uri="{BB962C8B-B14F-4D97-AF65-F5344CB8AC3E}">
        <p14:creationId xmlns:p14="http://schemas.microsoft.com/office/powerpoint/2010/main" val="3876331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064896" cy="648072"/>
          </a:xfrm>
        </p:spPr>
        <p:style>
          <a:lnRef idx="0">
            <a:schemeClr val="accent6"/>
          </a:lnRef>
          <a:fillRef idx="3">
            <a:schemeClr val="accent6"/>
          </a:fillRef>
          <a:effectRef idx="3">
            <a:schemeClr val="accent6"/>
          </a:effectRef>
          <a:fontRef idx="minor">
            <a:schemeClr val="lt1"/>
          </a:fontRef>
        </p:style>
        <p:txBody>
          <a:bodyPr/>
          <a:lstStyle/>
          <a:p>
            <a:r>
              <a:rPr lang="es-GT" sz="2800" b="1" dirty="0">
                <a:solidFill>
                  <a:srgbClr val="002060"/>
                </a:solidFill>
                <a:latin typeface="+mn-lt"/>
                <a:ea typeface="+mn-ea"/>
                <a:cs typeface="+mn-cs"/>
              </a:rPr>
              <a:t>Manejo de  coberturas nobles y otras practicas</a:t>
            </a:r>
          </a:p>
        </p:txBody>
      </p:sp>
      <p:pic>
        <p:nvPicPr>
          <p:cNvPr id="1026" name="Picture 2" descr="G:\Arvenses_con_cafe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772816"/>
            <a:ext cx="393643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772501"/>
            <a:ext cx="4416638" cy="2952643"/>
          </a:xfrm>
          <a:prstGeom prst="rect">
            <a:avLst/>
          </a:prstGeom>
        </p:spPr>
      </p:pic>
      <p:sp>
        <p:nvSpPr>
          <p:cNvPr id="4" name="3 CuadroTexto"/>
          <p:cNvSpPr txBox="1"/>
          <p:nvPr/>
        </p:nvSpPr>
        <p:spPr>
          <a:xfrm>
            <a:off x="539552" y="5085184"/>
            <a:ext cx="8136904"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GT" sz="2000" b="1" dirty="0" smtClean="0">
                <a:solidFill>
                  <a:prstClr val="black"/>
                </a:solidFill>
              </a:rPr>
              <a:t>Manejo de  hierbas de cobertura                      Carrileado de  rastrojos</a:t>
            </a:r>
            <a:endParaRPr lang="es-GT" sz="2000" b="1" dirty="0">
              <a:solidFill>
                <a:prstClr val="black"/>
              </a:solidFill>
            </a:endParaRPr>
          </a:p>
        </p:txBody>
      </p:sp>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1" y="3780902"/>
            <a:ext cx="1086408" cy="944242"/>
          </a:xfrm>
          <a:prstGeom prst="rect">
            <a:avLst/>
          </a:prstGeom>
        </p:spPr>
      </p:pic>
    </p:spTree>
    <p:extLst>
      <p:ext uri="{BB962C8B-B14F-4D97-AF65-F5344CB8AC3E}">
        <p14:creationId xmlns:p14="http://schemas.microsoft.com/office/powerpoint/2010/main" val="2978181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131840" y="836712"/>
            <a:ext cx="2376264" cy="523220"/>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a:spcBef>
                <a:spcPct val="0"/>
              </a:spcBef>
              <a:buNone/>
              <a:defRPr sz="2800" b="1">
                <a:solidFill>
                  <a:srgbClr val="002060"/>
                </a:solidFill>
              </a:defRPr>
            </a:lvl1pPr>
          </a:lstStyle>
          <a:p>
            <a:r>
              <a:rPr lang="es-GT" dirty="0" err="1"/>
              <a:t>Cajueleado</a:t>
            </a:r>
            <a:endParaRPr lang="es-GT" dirty="0"/>
          </a:p>
        </p:txBody>
      </p:sp>
      <p:pic>
        <p:nvPicPr>
          <p:cNvPr id="5122" name="Picture 2" descr="C:\Users\Owner\Fotos 2013\Fotos William\Microcuenca Cusmapa\Visita 23.05.2013\Fotos comprimidas\DSC068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04" y="1616596"/>
            <a:ext cx="6326832" cy="4745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119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772816"/>
            <a:ext cx="4032448" cy="3024336"/>
          </a:xfrm>
          <a:prstGeom prst="rect">
            <a:avLst/>
          </a:prstGeom>
        </p:spPr>
      </p:pic>
      <p:sp>
        <p:nvSpPr>
          <p:cNvPr id="3" name="2 Título"/>
          <p:cNvSpPr>
            <a:spLocks noGrp="1"/>
          </p:cNvSpPr>
          <p:nvPr>
            <p:ph type="title"/>
          </p:nvPr>
        </p:nvSpPr>
        <p:spPr>
          <a:xfrm>
            <a:off x="539552" y="908720"/>
            <a:ext cx="8093496" cy="758866"/>
          </a:xfrm>
        </p:spPr>
        <p:style>
          <a:lnRef idx="0">
            <a:schemeClr val="accent6"/>
          </a:lnRef>
          <a:fillRef idx="3">
            <a:schemeClr val="accent6"/>
          </a:fillRef>
          <a:effectRef idx="3">
            <a:schemeClr val="accent6"/>
          </a:effectRef>
          <a:fontRef idx="minor">
            <a:schemeClr val="lt1"/>
          </a:fontRef>
        </p:style>
        <p:txBody>
          <a:bodyPr/>
          <a:lstStyle/>
          <a:p>
            <a:r>
              <a:rPr lang="es-GT" sz="2800" b="1" dirty="0">
                <a:solidFill>
                  <a:srgbClr val="002060"/>
                </a:solidFill>
                <a:latin typeface="+mn-lt"/>
                <a:ea typeface="+mn-ea"/>
                <a:cs typeface="+mn-cs"/>
              </a:rPr>
              <a:t> Es  importante  establecer   la sombra:</a:t>
            </a:r>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762509"/>
            <a:ext cx="4032448" cy="3034643"/>
          </a:xfrm>
          <a:prstGeom prst="rect">
            <a:avLst/>
          </a:prstGeom>
        </p:spPr>
      </p:pic>
      <p:sp>
        <p:nvSpPr>
          <p:cNvPr id="8" name="7 CuadroTexto"/>
          <p:cNvSpPr txBox="1"/>
          <p:nvPr/>
        </p:nvSpPr>
        <p:spPr>
          <a:xfrm>
            <a:off x="251520" y="5085184"/>
            <a:ext cx="4032448" cy="64633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GT" b="1" dirty="0" smtClean="0">
                <a:solidFill>
                  <a:prstClr val="black">
                    <a:lumMod val="95000"/>
                    <a:lumOff val="5000"/>
                  </a:prstClr>
                </a:solidFill>
              </a:rPr>
              <a:t>Sombra  temporal frijol    Gandul  </a:t>
            </a:r>
            <a:r>
              <a:rPr lang="es-GT" b="1" dirty="0" err="1" smtClean="0">
                <a:solidFill>
                  <a:prstClr val="black">
                    <a:lumMod val="95000"/>
                    <a:lumOff val="5000"/>
                  </a:prstClr>
                </a:solidFill>
              </a:rPr>
              <a:t>Cajanus</a:t>
            </a:r>
            <a:r>
              <a:rPr lang="es-GT" b="1" dirty="0" smtClean="0">
                <a:solidFill>
                  <a:prstClr val="black">
                    <a:lumMod val="95000"/>
                    <a:lumOff val="5000"/>
                  </a:prstClr>
                </a:solidFill>
              </a:rPr>
              <a:t> </a:t>
            </a:r>
            <a:r>
              <a:rPr lang="es-GT" b="1" dirty="0" err="1" smtClean="0">
                <a:solidFill>
                  <a:prstClr val="black">
                    <a:lumMod val="95000"/>
                    <a:lumOff val="5000"/>
                  </a:prstClr>
                </a:solidFill>
              </a:rPr>
              <a:t>cajan</a:t>
            </a:r>
            <a:endParaRPr lang="es-GT" b="1" dirty="0">
              <a:solidFill>
                <a:prstClr val="black">
                  <a:lumMod val="95000"/>
                  <a:lumOff val="5000"/>
                </a:prstClr>
              </a:solidFill>
            </a:endParaRPr>
          </a:p>
        </p:txBody>
      </p:sp>
      <p:sp>
        <p:nvSpPr>
          <p:cNvPr id="9" name="8 CuadroTexto"/>
          <p:cNvSpPr txBox="1"/>
          <p:nvPr/>
        </p:nvSpPr>
        <p:spPr>
          <a:xfrm>
            <a:off x="4644008" y="5085184"/>
            <a:ext cx="4032448" cy="64633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GT" b="1" dirty="0" smtClean="0">
                <a:solidFill>
                  <a:prstClr val="black">
                    <a:lumMod val="95000"/>
                    <a:lumOff val="5000"/>
                  </a:prstClr>
                </a:solidFill>
              </a:rPr>
              <a:t>Sombra  permanente ingas  Pepeto de  rio ( Inga </a:t>
            </a:r>
            <a:r>
              <a:rPr lang="es-GT" b="1" dirty="0" err="1" smtClean="0">
                <a:solidFill>
                  <a:prstClr val="black">
                    <a:lumMod val="95000"/>
                    <a:lumOff val="5000"/>
                  </a:prstClr>
                </a:solidFill>
              </a:rPr>
              <a:t>spuria</a:t>
            </a:r>
            <a:r>
              <a:rPr lang="es-GT" b="1" dirty="0" smtClean="0">
                <a:solidFill>
                  <a:prstClr val="black">
                    <a:lumMod val="95000"/>
                    <a:lumOff val="5000"/>
                  </a:prstClr>
                </a:solidFill>
              </a:rPr>
              <a:t>).</a:t>
            </a:r>
            <a:endParaRPr lang="es-GT" b="1" dirty="0">
              <a:solidFill>
                <a:prstClr val="black">
                  <a:lumMod val="95000"/>
                  <a:lumOff val="5000"/>
                </a:prstClr>
              </a:solidFill>
            </a:endParaRPr>
          </a:p>
        </p:txBody>
      </p:sp>
    </p:spTree>
    <p:extLst>
      <p:ext uri="{BB962C8B-B14F-4D97-AF65-F5344CB8AC3E}">
        <p14:creationId xmlns:p14="http://schemas.microsoft.com/office/powerpoint/2010/main" val="870104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491880" y="5589240"/>
            <a:ext cx="2664296" cy="400110"/>
          </a:xfrm>
          <a:prstGeom prst="rect">
            <a:avLst/>
          </a:prstGeom>
          <a:noFill/>
        </p:spPr>
        <p:txBody>
          <a:bodyPr wrap="square" rtlCol="0">
            <a:spAutoFit/>
          </a:bodyPr>
          <a:lstStyle/>
          <a:p>
            <a:r>
              <a:rPr lang="es-GT" sz="2000" b="1" dirty="0" smtClean="0">
                <a:solidFill>
                  <a:prstClr val="white"/>
                </a:solidFill>
                <a:latin typeface="Bell MT" pitchFamily="18" charset="0"/>
              </a:rPr>
              <a:t>Vielen  Danka</a:t>
            </a:r>
            <a:endParaRPr lang="es-GT" sz="2000" b="1" dirty="0">
              <a:solidFill>
                <a:prstClr val="white"/>
              </a:solidFill>
              <a:latin typeface="Bell MT" pitchFamily="18" charset="0"/>
            </a:endParaRPr>
          </a:p>
        </p:txBody>
      </p:sp>
      <p:pic>
        <p:nvPicPr>
          <p:cNvPr id="4098" name="Picture 2" descr="C:\Users\Owner\Fotos 2013\Fotos William\Microcuenca Cusmapa\Visita 18.09.13\Fotos comprimidas\DSC07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060" y="1125425"/>
            <a:ext cx="6264696" cy="469852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835696" y="5944354"/>
            <a:ext cx="5976664" cy="523220"/>
          </a:xfrm>
          <a:prstGeom prst="rect">
            <a:avLst/>
          </a:prstGeom>
          <a:noFill/>
        </p:spPr>
        <p:txBody>
          <a:bodyPr wrap="square" rtlCol="0">
            <a:spAutoFit/>
          </a:bodyPr>
          <a:lstStyle/>
          <a:p>
            <a:pPr algn="ctr"/>
            <a:r>
              <a:rPr lang="es-GT" sz="2800" b="1" dirty="0" smtClean="0"/>
              <a:t>Plantación  ideal de café</a:t>
            </a:r>
            <a:endParaRPr lang="es-GT" sz="2800" b="1" dirty="0"/>
          </a:p>
        </p:txBody>
      </p:sp>
    </p:spTree>
    <p:extLst>
      <p:ext uri="{BB962C8B-B14F-4D97-AF65-F5344CB8AC3E}">
        <p14:creationId xmlns:p14="http://schemas.microsoft.com/office/powerpoint/2010/main" val="2641781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0" y="836613"/>
            <a:ext cx="9036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HN" sz="2800" dirty="0">
                <a:solidFill>
                  <a:srgbClr val="FF0000"/>
                </a:solidFill>
                <a:latin typeface="Bodoni MT Black" pitchFamily="18" charset="0"/>
              </a:rPr>
              <a:t>FACTORES QUE INFLUYEN EN LA CALIDAD</a:t>
            </a:r>
            <a:r>
              <a:rPr lang="es-HN" sz="3600" dirty="0">
                <a:solidFill>
                  <a:srgbClr val="FF0000"/>
                </a:solidFill>
                <a:latin typeface="Bodoni MT Black" pitchFamily="18" charset="0"/>
              </a:rPr>
              <a:t> ?</a:t>
            </a:r>
            <a:endParaRPr lang="es-ES" sz="3600" dirty="0">
              <a:solidFill>
                <a:srgbClr val="FF0000"/>
              </a:solidFill>
              <a:latin typeface="Bodoni MT Black" pitchFamily="18" charset="0"/>
            </a:endParaRPr>
          </a:p>
        </p:txBody>
      </p:sp>
      <p:sp>
        <p:nvSpPr>
          <p:cNvPr id="5" name="Text Box 11"/>
          <p:cNvSpPr txBox="1">
            <a:spLocks noChangeArrowheads="1"/>
          </p:cNvSpPr>
          <p:nvPr/>
        </p:nvSpPr>
        <p:spPr bwMode="auto">
          <a:xfrm>
            <a:off x="107950" y="1484313"/>
            <a:ext cx="52990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sz="2400" kern="0" smtClean="0">
                <a:solidFill>
                  <a:srgbClr val="000000"/>
                </a:solidFill>
                <a:latin typeface="Bodoni MT Black" pitchFamily="18" charset="0"/>
              </a:rPr>
              <a:t>√ </a:t>
            </a:r>
            <a:r>
              <a:rPr lang="es-ES" sz="2400" kern="0" smtClean="0">
                <a:solidFill>
                  <a:srgbClr val="008000"/>
                </a:solidFill>
                <a:latin typeface="Bodoni MT Black" pitchFamily="18" charset="0"/>
              </a:rPr>
              <a:t>La Altitud de la Finca.</a:t>
            </a:r>
          </a:p>
          <a:p>
            <a:pPr eaLnBrk="1" hangingPunct="1">
              <a:defRPr/>
            </a:pPr>
            <a:endParaRPr lang="es-HN" sz="1200" kern="0" smtClean="0">
              <a:solidFill>
                <a:srgbClr val="008000"/>
              </a:solidFill>
              <a:latin typeface="Bodoni MT Black" pitchFamily="18" charset="0"/>
            </a:endParaRPr>
          </a:p>
          <a:p>
            <a:pPr eaLnBrk="1" hangingPunct="1">
              <a:defRPr/>
            </a:pPr>
            <a:r>
              <a:rPr lang="es-ES" sz="2400" kern="0" smtClean="0">
                <a:solidFill>
                  <a:srgbClr val="008000"/>
                </a:solidFill>
                <a:latin typeface="Bodoni MT Black" pitchFamily="18" charset="0"/>
              </a:rPr>
              <a:t>√ La Sombra</a:t>
            </a:r>
          </a:p>
          <a:p>
            <a:pPr eaLnBrk="1" hangingPunct="1">
              <a:defRPr/>
            </a:pPr>
            <a:endParaRPr lang="es-HN" sz="1200" kern="0" smtClean="0">
              <a:solidFill>
                <a:srgbClr val="008000"/>
              </a:solidFill>
              <a:latin typeface="Bodoni MT Black" pitchFamily="18" charset="0"/>
            </a:endParaRPr>
          </a:p>
          <a:p>
            <a:pPr eaLnBrk="1" hangingPunct="1">
              <a:defRPr/>
            </a:pPr>
            <a:r>
              <a:rPr lang="es-ES" sz="2400" kern="0" smtClean="0">
                <a:solidFill>
                  <a:srgbClr val="008000"/>
                </a:solidFill>
                <a:latin typeface="Bodoni MT Black" pitchFamily="18" charset="0"/>
              </a:rPr>
              <a:t>√ El Régimen de Lluvias</a:t>
            </a:r>
          </a:p>
          <a:p>
            <a:pPr eaLnBrk="1" hangingPunct="1">
              <a:defRPr/>
            </a:pPr>
            <a:endParaRPr lang="es-HN" sz="1200" kern="0" smtClean="0">
              <a:solidFill>
                <a:srgbClr val="008000"/>
              </a:solidFill>
              <a:latin typeface="Bodoni MT Black" pitchFamily="18" charset="0"/>
            </a:endParaRPr>
          </a:p>
          <a:p>
            <a:pPr eaLnBrk="1" hangingPunct="1">
              <a:defRPr/>
            </a:pPr>
            <a:r>
              <a:rPr lang="es-ES" sz="2400" kern="0" smtClean="0">
                <a:solidFill>
                  <a:srgbClr val="008000"/>
                </a:solidFill>
                <a:latin typeface="Bodoni MT Black" pitchFamily="18" charset="0"/>
              </a:rPr>
              <a:t>√ La Temperatura Promedio</a:t>
            </a:r>
          </a:p>
          <a:p>
            <a:pPr eaLnBrk="1" hangingPunct="1">
              <a:defRPr/>
            </a:pPr>
            <a:endParaRPr lang="es-HN" sz="1200" kern="0" smtClean="0">
              <a:solidFill>
                <a:srgbClr val="008000"/>
              </a:solidFill>
              <a:latin typeface="Bodoni MT Black" pitchFamily="18" charset="0"/>
            </a:endParaRPr>
          </a:p>
          <a:p>
            <a:pPr eaLnBrk="1" hangingPunct="1">
              <a:defRPr/>
            </a:pPr>
            <a:r>
              <a:rPr lang="es-ES" sz="2400" kern="0" smtClean="0">
                <a:solidFill>
                  <a:srgbClr val="008000"/>
                </a:solidFill>
              </a:rPr>
              <a:t>√ </a:t>
            </a:r>
            <a:r>
              <a:rPr lang="es-ES" sz="2400" kern="0" smtClean="0">
                <a:solidFill>
                  <a:srgbClr val="008000"/>
                </a:solidFill>
                <a:latin typeface="Bodoni MT Black" pitchFamily="18" charset="0"/>
              </a:rPr>
              <a:t>La Variedad de Café</a:t>
            </a:r>
          </a:p>
          <a:p>
            <a:pPr eaLnBrk="1" hangingPunct="1">
              <a:defRPr/>
            </a:pPr>
            <a:endParaRPr lang="es-HN" sz="1200" kern="0" smtClean="0">
              <a:solidFill>
                <a:srgbClr val="008000"/>
              </a:solidFill>
              <a:latin typeface="Bodoni MT Black" pitchFamily="18" charset="0"/>
            </a:endParaRPr>
          </a:p>
          <a:p>
            <a:pPr eaLnBrk="1" hangingPunct="1">
              <a:defRPr/>
            </a:pPr>
            <a:r>
              <a:rPr lang="es-ES" sz="2400" kern="0" smtClean="0">
                <a:solidFill>
                  <a:srgbClr val="008000"/>
                </a:solidFill>
                <a:latin typeface="Bodoni MT Black" pitchFamily="18" charset="0"/>
              </a:rPr>
              <a:t>√ La Fertilización</a:t>
            </a:r>
          </a:p>
          <a:p>
            <a:pPr eaLnBrk="1" hangingPunct="1">
              <a:defRPr/>
            </a:pPr>
            <a:endParaRPr lang="es-HN" sz="1200" kern="0" smtClean="0">
              <a:solidFill>
                <a:srgbClr val="008000"/>
              </a:solidFill>
              <a:latin typeface="Bodoni MT Black" pitchFamily="18" charset="0"/>
            </a:endParaRPr>
          </a:p>
          <a:p>
            <a:pPr eaLnBrk="1" hangingPunct="1">
              <a:defRPr/>
            </a:pPr>
            <a:r>
              <a:rPr lang="es-ES" sz="2400" kern="0" smtClean="0">
                <a:solidFill>
                  <a:srgbClr val="008000"/>
                </a:solidFill>
              </a:rPr>
              <a:t>√ </a:t>
            </a:r>
            <a:r>
              <a:rPr lang="es-ES" sz="2400" kern="0" smtClean="0">
                <a:solidFill>
                  <a:srgbClr val="008000"/>
                </a:solidFill>
                <a:latin typeface="Bodoni MT Black" pitchFamily="18" charset="0"/>
              </a:rPr>
              <a:t>El Corte: Óptimamente maduro</a:t>
            </a:r>
          </a:p>
          <a:p>
            <a:pPr eaLnBrk="1" hangingPunct="1">
              <a:defRPr/>
            </a:pPr>
            <a:endParaRPr lang="es-HN" sz="1200" kern="0" smtClean="0">
              <a:solidFill>
                <a:srgbClr val="008000"/>
              </a:solidFill>
              <a:latin typeface="Bodoni MT Black" pitchFamily="18" charset="0"/>
            </a:endParaRPr>
          </a:p>
          <a:p>
            <a:pPr eaLnBrk="1" hangingPunct="1">
              <a:defRPr/>
            </a:pPr>
            <a:r>
              <a:rPr lang="es-ES" sz="2400" kern="0" smtClean="0">
                <a:solidFill>
                  <a:srgbClr val="008000"/>
                </a:solidFill>
                <a:latin typeface="Bodoni MT Black" pitchFamily="18" charset="0"/>
              </a:rPr>
              <a:t>√ El Beneficiado</a:t>
            </a:r>
          </a:p>
          <a:p>
            <a:pPr eaLnBrk="1" hangingPunct="1">
              <a:defRPr/>
            </a:pPr>
            <a:endParaRPr lang="es-ES" sz="1200" kern="0" smtClean="0">
              <a:solidFill>
                <a:srgbClr val="008000"/>
              </a:solidFill>
              <a:latin typeface="Bodoni MT Black" pitchFamily="18" charset="0"/>
            </a:endParaRPr>
          </a:p>
          <a:p>
            <a:pPr eaLnBrk="1" hangingPunct="1">
              <a:defRPr/>
            </a:pPr>
            <a:r>
              <a:rPr lang="es-ES" sz="2400" kern="0" smtClean="0">
                <a:solidFill>
                  <a:srgbClr val="008000"/>
                </a:solidFill>
                <a:latin typeface="Bodoni MT Black" pitchFamily="18" charset="0"/>
              </a:rPr>
              <a:t>√ </a:t>
            </a:r>
            <a:r>
              <a:rPr lang="es-ES" sz="2400" b="1" kern="0" smtClean="0">
                <a:solidFill>
                  <a:srgbClr val="008000"/>
                </a:solidFill>
                <a:latin typeface="Bodoni MT Black" pitchFamily="18" charset="0"/>
              </a:rPr>
              <a:t>Transporte y Almacenamiento</a:t>
            </a:r>
            <a:endParaRPr lang="es-ES" sz="2400" kern="0" smtClean="0">
              <a:solidFill>
                <a:srgbClr val="008000"/>
              </a:solidFill>
              <a:latin typeface="Bodoni MT Black" pitchFamily="18" charset="0"/>
            </a:endParaRPr>
          </a:p>
        </p:txBody>
      </p:sp>
      <p:pic>
        <p:nvPicPr>
          <p:cNvPr id="6" name="Picture 12" descr="BASCUL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700213"/>
            <a:ext cx="3059113" cy="3241675"/>
          </a:xfrm>
          <a:prstGeom prst="rect">
            <a:avLst/>
          </a:prstGeom>
          <a:noFill/>
          <a:ln w="762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451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195513" y="647700"/>
            <a:ext cx="527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HN" sz="3600" b="1" u="sng" dirty="0">
                <a:solidFill>
                  <a:srgbClr val="008000"/>
                </a:solidFill>
                <a:latin typeface="Bodoni MT Black" pitchFamily="18" charset="0"/>
              </a:rPr>
              <a:t>CAFÉ DE CALIDAD ?</a:t>
            </a:r>
            <a:endParaRPr lang="es-ES" sz="3600" b="1" u="sng" dirty="0">
              <a:solidFill>
                <a:srgbClr val="008000"/>
              </a:solidFill>
              <a:latin typeface="Bodoni MT Black" pitchFamily="18" charset="0"/>
            </a:endParaRPr>
          </a:p>
        </p:txBody>
      </p:sp>
      <p:sp>
        <p:nvSpPr>
          <p:cNvPr id="5" name="Text Box 8"/>
          <p:cNvSpPr txBox="1">
            <a:spLocks noChangeArrowheads="1"/>
          </p:cNvSpPr>
          <p:nvPr/>
        </p:nvSpPr>
        <p:spPr bwMode="auto">
          <a:xfrm>
            <a:off x="1027506" y="1628775"/>
            <a:ext cx="76922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HN" sz="3200" dirty="0">
                <a:solidFill>
                  <a:srgbClr val="FF0000"/>
                </a:solidFill>
                <a:latin typeface="Bodoni MT Black" pitchFamily="18" charset="0"/>
              </a:rPr>
              <a:t>DEFINICION:</a:t>
            </a:r>
          </a:p>
          <a:p>
            <a:pPr algn="ctr" eaLnBrk="1" hangingPunct="1"/>
            <a:endParaRPr lang="es-HN" sz="800" dirty="0">
              <a:solidFill>
                <a:srgbClr val="FF0000"/>
              </a:solidFill>
              <a:latin typeface="Bodoni MT Black" pitchFamily="18" charset="0"/>
            </a:endParaRPr>
          </a:p>
          <a:p>
            <a:pPr algn="ctr" eaLnBrk="1" hangingPunct="1"/>
            <a:r>
              <a:rPr lang="es-HN" sz="2800" dirty="0">
                <a:solidFill>
                  <a:srgbClr val="008000"/>
                </a:solidFill>
                <a:latin typeface="Bodoni MT Black" pitchFamily="18" charset="0"/>
              </a:rPr>
              <a:t>Es todo café con una taza limpia, que </a:t>
            </a:r>
          </a:p>
          <a:p>
            <a:pPr algn="ctr" eaLnBrk="1" hangingPunct="1"/>
            <a:r>
              <a:rPr lang="es-HN" sz="2800" dirty="0">
                <a:solidFill>
                  <a:srgbClr val="008000"/>
                </a:solidFill>
                <a:latin typeface="Bodoni MT Black" pitchFamily="18" charset="0"/>
              </a:rPr>
              <a:t>satisface el paladar del consumidor </a:t>
            </a:r>
            <a:r>
              <a:rPr lang="es-HN" sz="2800" dirty="0" smtClean="0">
                <a:solidFill>
                  <a:srgbClr val="008000"/>
                </a:solidFill>
                <a:latin typeface="Bodoni MT Black" pitchFamily="18" charset="0"/>
              </a:rPr>
              <a:t>final.</a:t>
            </a:r>
            <a:endParaRPr lang="es-ES" sz="2800" dirty="0">
              <a:solidFill>
                <a:srgbClr val="008000"/>
              </a:solidFill>
              <a:latin typeface="Bodoni MT Black" pitchFamily="18" charset="0"/>
            </a:endParaRPr>
          </a:p>
        </p:txBody>
      </p:sp>
      <p:graphicFrame>
        <p:nvGraphicFramePr>
          <p:cNvPr id="6" name="Object 9"/>
          <p:cNvGraphicFramePr>
            <a:graphicFrameLocks noChangeAspect="1"/>
          </p:cNvGraphicFramePr>
          <p:nvPr/>
        </p:nvGraphicFramePr>
        <p:xfrm>
          <a:off x="3419475" y="3805238"/>
          <a:ext cx="1931988" cy="2144712"/>
        </p:xfrm>
        <a:graphic>
          <a:graphicData uri="http://schemas.openxmlformats.org/presentationml/2006/ole">
            <mc:AlternateContent xmlns:mc="http://schemas.openxmlformats.org/markup-compatibility/2006">
              <mc:Choice xmlns:v="urn:schemas-microsoft-com:vml" Requires="v">
                <p:oleObj spid="_x0000_s4117" r:id="rId3" imgW="3428571" imgH="3019048" progId="MSPhotoEd.3">
                  <p:embed/>
                </p:oleObj>
              </mc:Choice>
              <mc:Fallback>
                <p:oleObj r:id="rId3" imgW="3428571" imgH="3019048"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805238"/>
                        <a:ext cx="1931988" cy="21447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09058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590550" y="1268413"/>
            <a:ext cx="75898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HN" sz="2400" b="1" i="1" u="sng" dirty="0">
                <a:solidFill>
                  <a:srgbClr val="FF0000"/>
                </a:solidFill>
                <a:latin typeface="Bodoni MT Black" pitchFamily="18" charset="0"/>
              </a:rPr>
              <a:t>DEFINICION:</a:t>
            </a:r>
            <a:endParaRPr lang="es-HN" sz="800" b="1" i="1" u="sng" dirty="0">
              <a:solidFill>
                <a:srgbClr val="FF0000"/>
              </a:solidFill>
              <a:latin typeface="Bodoni MT Black" pitchFamily="18" charset="0"/>
            </a:endParaRPr>
          </a:p>
          <a:p>
            <a:pPr eaLnBrk="1" hangingPunct="1">
              <a:buFontTx/>
              <a:buChar char="•"/>
            </a:pPr>
            <a:r>
              <a:rPr lang="es-HN" sz="2400" b="1" dirty="0">
                <a:solidFill>
                  <a:srgbClr val="666633"/>
                </a:solidFill>
                <a:latin typeface="Bodoni MT Black" pitchFamily="18" charset="0"/>
              </a:rPr>
              <a:t> </a:t>
            </a:r>
            <a:r>
              <a:rPr lang="es-HN" sz="2400" b="1" dirty="0">
                <a:solidFill>
                  <a:srgbClr val="336600"/>
                </a:solidFill>
                <a:latin typeface="Bodoni MT Black" pitchFamily="18" charset="0"/>
              </a:rPr>
              <a:t>Es la producción de Café con Responsabilidad:</a:t>
            </a:r>
          </a:p>
          <a:p>
            <a:pPr eaLnBrk="1" hangingPunct="1"/>
            <a:r>
              <a:rPr lang="es-HN" sz="2400" b="1" dirty="0">
                <a:solidFill>
                  <a:srgbClr val="336600"/>
                </a:solidFill>
                <a:latin typeface="Bodoni MT Black" pitchFamily="18" charset="0"/>
              </a:rPr>
              <a:t>Social, Ambiental y Económica </a:t>
            </a:r>
            <a:endParaRPr lang="es-ES" sz="2400" b="1" dirty="0">
              <a:solidFill>
                <a:srgbClr val="336600"/>
              </a:solidFill>
              <a:latin typeface="Bodoni MT Black" pitchFamily="18" charset="0"/>
            </a:endParaRPr>
          </a:p>
        </p:txBody>
      </p:sp>
      <p:graphicFrame>
        <p:nvGraphicFramePr>
          <p:cNvPr id="5" name="Object 6"/>
          <p:cNvGraphicFramePr>
            <a:graphicFrameLocks noChangeAspect="1"/>
          </p:cNvGraphicFramePr>
          <p:nvPr/>
        </p:nvGraphicFramePr>
        <p:xfrm>
          <a:off x="2484438" y="2781300"/>
          <a:ext cx="3921125" cy="3671888"/>
        </p:xfrm>
        <a:graphic>
          <a:graphicData uri="http://schemas.openxmlformats.org/presentationml/2006/ole">
            <mc:AlternateContent xmlns:mc="http://schemas.openxmlformats.org/markup-compatibility/2006">
              <mc:Choice xmlns:v="urn:schemas-microsoft-com:vml" Requires="v">
                <p:oleObj spid="_x0000_s5141" name="Acrobat Document" r:id="rId3" imgW="1967363" imgH="1988439" progId="AcroExch.Document.7">
                  <p:embed/>
                </p:oleObj>
              </mc:Choice>
              <mc:Fallback>
                <p:oleObj name="Acrobat Document" r:id="rId3" imgW="1967363" imgH="1988439"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2781300"/>
                        <a:ext cx="3921125" cy="3671888"/>
                      </a:xfrm>
                      <a:prstGeom prst="rect">
                        <a:avLst/>
                      </a:prstGeom>
                      <a:noFill/>
                      <a:ln w="76200" cmpd="sng">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8" descr="Touca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8950" t="19946" r="13051"/>
          <a:stretch>
            <a:fillRect/>
          </a:stretch>
        </p:blipFill>
        <p:spPr bwMode="auto">
          <a:xfrm>
            <a:off x="5435600" y="1916113"/>
            <a:ext cx="2036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965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027238" y="1049338"/>
            <a:ext cx="52816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HN" sz="3200" u="sng">
                <a:solidFill>
                  <a:srgbClr val="FF0000"/>
                </a:solidFill>
                <a:latin typeface="Bodoni MT Black" pitchFamily="18" charset="0"/>
              </a:rPr>
              <a:t>Responsabilidad Social ?</a:t>
            </a:r>
            <a:endParaRPr lang="es-ES" sz="3200" u="sng">
              <a:solidFill>
                <a:srgbClr val="FF0000"/>
              </a:solidFill>
              <a:latin typeface="Bodoni MT Black" pitchFamily="18" charset="0"/>
            </a:endParaRPr>
          </a:p>
        </p:txBody>
      </p:sp>
      <p:sp>
        <p:nvSpPr>
          <p:cNvPr id="5" name="Text Box 5"/>
          <p:cNvSpPr txBox="1">
            <a:spLocks noChangeArrowheads="1"/>
          </p:cNvSpPr>
          <p:nvPr/>
        </p:nvSpPr>
        <p:spPr bwMode="auto">
          <a:xfrm>
            <a:off x="395288" y="1773238"/>
            <a:ext cx="85725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HN" sz="2000" kern="0" dirty="0" smtClean="0">
                <a:solidFill>
                  <a:srgbClr val="008000"/>
                </a:solidFill>
              </a:rPr>
              <a:t> </a:t>
            </a:r>
          </a:p>
          <a:p>
            <a:pPr eaLnBrk="1" hangingPunct="1">
              <a:buFontTx/>
              <a:buChar char="•"/>
              <a:defRPr/>
            </a:pPr>
            <a:r>
              <a:rPr lang="es-HN" sz="2000" kern="0" dirty="0" smtClean="0">
                <a:solidFill>
                  <a:srgbClr val="008000"/>
                </a:solidFill>
                <a:latin typeface="Bodoni MT Black" pitchFamily="18" charset="0"/>
              </a:rPr>
              <a:t>Trato Justo y Correcto a los Trabajadores</a:t>
            </a:r>
          </a:p>
          <a:p>
            <a:pPr eaLnBrk="1" hangingPunct="1">
              <a:defRPr/>
            </a:pPr>
            <a:endParaRPr lang="es-HN" sz="2000" kern="0" dirty="0" smtClean="0">
              <a:solidFill>
                <a:srgbClr val="008000"/>
              </a:solidFill>
              <a:latin typeface="Bodoni MT Black" pitchFamily="18" charset="0"/>
            </a:endParaRPr>
          </a:p>
          <a:p>
            <a:pPr eaLnBrk="1" hangingPunct="1">
              <a:buFontTx/>
              <a:buChar char="•"/>
              <a:defRPr/>
            </a:pPr>
            <a:r>
              <a:rPr lang="es-HN" sz="2000" kern="0" dirty="0" smtClean="0">
                <a:solidFill>
                  <a:srgbClr val="008000"/>
                </a:solidFill>
                <a:latin typeface="Bodoni MT Black" pitchFamily="18" charset="0"/>
              </a:rPr>
              <a:t> Mejor entorno de Vida para las Familias Caficultoras</a:t>
            </a:r>
          </a:p>
          <a:p>
            <a:pPr eaLnBrk="1" hangingPunct="1">
              <a:defRPr/>
            </a:pPr>
            <a:endParaRPr lang="es-HN" sz="2000" kern="0" dirty="0" smtClean="0">
              <a:solidFill>
                <a:srgbClr val="008000"/>
              </a:solidFill>
              <a:latin typeface="Bodoni MT Black" pitchFamily="18" charset="0"/>
            </a:endParaRPr>
          </a:p>
          <a:p>
            <a:pPr eaLnBrk="1" hangingPunct="1">
              <a:buFontTx/>
              <a:buChar char="•"/>
              <a:defRPr/>
            </a:pPr>
            <a:r>
              <a:rPr lang="es-HN" sz="2000" kern="0" dirty="0" smtClean="0">
                <a:solidFill>
                  <a:srgbClr val="008000"/>
                </a:solidFill>
                <a:latin typeface="Bodoni MT Black" pitchFamily="18" charset="0"/>
              </a:rPr>
              <a:t> Oferta de Cafés seguros para el consumo humano</a:t>
            </a:r>
          </a:p>
          <a:p>
            <a:pPr eaLnBrk="1" hangingPunct="1">
              <a:defRPr/>
            </a:pPr>
            <a:endParaRPr lang="es-HN" sz="2000" kern="0" dirty="0" smtClean="0">
              <a:solidFill>
                <a:srgbClr val="008000"/>
              </a:solidFill>
              <a:latin typeface="Bodoni MT Black" pitchFamily="18" charset="0"/>
            </a:endParaRPr>
          </a:p>
          <a:p>
            <a:pPr eaLnBrk="1" hangingPunct="1">
              <a:buFontTx/>
              <a:buChar char="•"/>
              <a:defRPr/>
            </a:pPr>
            <a:r>
              <a:rPr lang="es-HN" sz="2000" kern="0" dirty="0" smtClean="0">
                <a:solidFill>
                  <a:srgbClr val="008000"/>
                </a:solidFill>
                <a:latin typeface="Bodoni MT Black" pitchFamily="18" charset="0"/>
              </a:rPr>
              <a:t> Trabajo complementario en condición apropiada para niños(as)</a:t>
            </a:r>
          </a:p>
          <a:p>
            <a:pPr eaLnBrk="1" hangingPunct="1">
              <a:defRPr/>
            </a:pPr>
            <a:endParaRPr lang="es-HN" sz="2000" kern="0" dirty="0" smtClean="0">
              <a:solidFill>
                <a:srgbClr val="008000"/>
              </a:solidFill>
              <a:latin typeface="Bodoni MT Black" pitchFamily="18" charset="0"/>
            </a:endParaRPr>
          </a:p>
          <a:p>
            <a:pPr eaLnBrk="1" hangingPunct="1">
              <a:buFontTx/>
              <a:buChar char="•"/>
              <a:defRPr/>
            </a:pPr>
            <a:r>
              <a:rPr lang="es-HN" sz="2000" kern="0" dirty="0" smtClean="0">
                <a:solidFill>
                  <a:srgbClr val="008000"/>
                </a:solidFill>
                <a:latin typeface="Bodoni MT Black" pitchFamily="18" charset="0"/>
              </a:rPr>
              <a:t> Trabajos apropiados para Mujeres, en gestación y ancianos</a:t>
            </a:r>
          </a:p>
          <a:p>
            <a:pPr eaLnBrk="1" hangingPunct="1">
              <a:defRPr/>
            </a:pPr>
            <a:endParaRPr lang="es-HN" sz="2000" kern="0" dirty="0" smtClean="0">
              <a:solidFill>
                <a:srgbClr val="008000"/>
              </a:solidFill>
              <a:latin typeface="Bodoni MT Black" pitchFamily="18" charset="0"/>
            </a:endParaRPr>
          </a:p>
          <a:p>
            <a:pPr eaLnBrk="1" hangingPunct="1">
              <a:buFontTx/>
              <a:buChar char="•"/>
              <a:defRPr/>
            </a:pPr>
            <a:r>
              <a:rPr lang="es-HN" sz="2000" kern="0" dirty="0" smtClean="0">
                <a:solidFill>
                  <a:srgbClr val="008000"/>
                </a:solidFill>
                <a:latin typeface="Bodoni MT Black" pitchFamily="18" charset="0"/>
              </a:rPr>
              <a:t> Buenas relaciones con la Comunidad y sus Vecinos.</a:t>
            </a:r>
          </a:p>
          <a:p>
            <a:pPr eaLnBrk="1" hangingPunct="1">
              <a:defRPr/>
            </a:pPr>
            <a:endParaRPr lang="es-ES" sz="2000" kern="0" dirty="0" smtClean="0">
              <a:solidFill>
                <a:srgbClr val="008000"/>
              </a:solidFill>
              <a:latin typeface="Bodoni MT Black" pitchFamily="18" charset="0"/>
            </a:endParaRPr>
          </a:p>
        </p:txBody>
      </p:sp>
    </p:spTree>
    <p:extLst>
      <p:ext uri="{BB962C8B-B14F-4D97-AF65-F5344CB8AC3E}">
        <p14:creationId xmlns:p14="http://schemas.microsoft.com/office/powerpoint/2010/main" val="1767698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763713" y="617538"/>
            <a:ext cx="61991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HN" sz="3200" u="sng">
                <a:solidFill>
                  <a:srgbClr val="FF0000"/>
                </a:solidFill>
                <a:latin typeface="Bodoni MT Black" pitchFamily="18" charset="0"/>
              </a:rPr>
              <a:t>Responsabilidad Ambiental ?</a:t>
            </a:r>
            <a:endParaRPr lang="es-ES" sz="3200" u="sng">
              <a:solidFill>
                <a:srgbClr val="FF0000"/>
              </a:solidFill>
              <a:latin typeface="Bodoni MT Black" pitchFamily="18" charset="0"/>
            </a:endParaRPr>
          </a:p>
        </p:txBody>
      </p:sp>
      <p:sp>
        <p:nvSpPr>
          <p:cNvPr id="5" name="Text Box 5"/>
          <p:cNvSpPr txBox="1">
            <a:spLocks noChangeArrowheads="1"/>
          </p:cNvSpPr>
          <p:nvPr/>
        </p:nvSpPr>
        <p:spPr bwMode="auto">
          <a:xfrm>
            <a:off x="755650" y="1506538"/>
            <a:ext cx="8558213"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AutoNum type="arabicPeriod"/>
              <a:defRPr/>
            </a:pPr>
            <a:r>
              <a:rPr lang="es-HN" sz="2000" kern="0" dirty="0" smtClean="0">
                <a:solidFill>
                  <a:srgbClr val="008000"/>
                </a:solidFill>
                <a:latin typeface="Bodoni MT Black" pitchFamily="18" charset="0"/>
              </a:rPr>
              <a:t>Manejo eficiente de los desechos del Café</a:t>
            </a:r>
          </a:p>
          <a:p>
            <a:pPr eaLnBrk="1" hangingPunct="1">
              <a:defRPr/>
            </a:pPr>
            <a:endParaRPr lang="es-HN" sz="1400" kern="0" dirty="0" smtClean="0">
              <a:solidFill>
                <a:srgbClr val="008000"/>
              </a:solidFill>
              <a:latin typeface="Bodoni MT Black" pitchFamily="18" charset="0"/>
            </a:endParaRPr>
          </a:p>
          <a:p>
            <a:pPr eaLnBrk="1" hangingPunct="1">
              <a:defRPr/>
            </a:pPr>
            <a:r>
              <a:rPr lang="es-HN" sz="2000" kern="0" dirty="0" smtClean="0">
                <a:solidFill>
                  <a:srgbClr val="008000"/>
                </a:solidFill>
                <a:latin typeface="Bodoni MT Black" pitchFamily="18" charset="0"/>
              </a:rPr>
              <a:t>2. Cafetales solo bajo Sombra: 10 Especies diferentes</a:t>
            </a:r>
          </a:p>
          <a:p>
            <a:pPr eaLnBrk="1" hangingPunct="1">
              <a:defRPr/>
            </a:pPr>
            <a:endParaRPr lang="es-HN" sz="1600" kern="0" dirty="0" smtClean="0">
              <a:solidFill>
                <a:srgbClr val="008000"/>
              </a:solidFill>
              <a:latin typeface="Bodoni MT Black" pitchFamily="18" charset="0"/>
            </a:endParaRPr>
          </a:p>
          <a:p>
            <a:pPr eaLnBrk="1" hangingPunct="1">
              <a:defRPr/>
            </a:pPr>
            <a:r>
              <a:rPr lang="es-HN" sz="2000" kern="0" dirty="0" smtClean="0">
                <a:solidFill>
                  <a:srgbClr val="008000"/>
                </a:solidFill>
                <a:latin typeface="Bodoni MT Black" pitchFamily="18" charset="0"/>
              </a:rPr>
              <a:t>3. Uso controlado Pesticidas : Etiqueta Roja y Amarilla</a:t>
            </a:r>
          </a:p>
          <a:p>
            <a:pPr eaLnBrk="1" hangingPunct="1">
              <a:defRPr/>
            </a:pPr>
            <a:endParaRPr lang="es-HN" sz="1600" kern="0" dirty="0" smtClean="0">
              <a:solidFill>
                <a:srgbClr val="008000"/>
              </a:solidFill>
              <a:latin typeface="Bodoni MT Black" pitchFamily="18" charset="0"/>
            </a:endParaRPr>
          </a:p>
          <a:p>
            <a:pPr eaLnBrk="1" hangingPunct="1">
              <a:defRPr/>
            </a:pPr>
            <a:r>
              <a:rPr lang="es-HN" sz="2000" kern="0" dirty="0" smtClean="0">
                <a:solidFill>
                  <a:srgbClr val="008000"/>
                </a:solidFill>
                <a:latin typeface="Bodoni MT Black" pitchFamily="18" charset="0"/>
              </a:rPr>
              <a:t>4. Cero Quema, y evitar Uso de Azadón y Herbicidas</a:t>
            </a:r>
          </a:p>
          <a:p>
            <a:pPr eaLnBrk="1" hangingPunct="1">
              <a:defRPr/>
            </a:pPr>
            <a:endParaRPr lang="es-HN" sz="1600" kern="0" dirty="0" smtClean="0">
              <a:solidFill>
                <a:srgbClr val="008000"/>
              </a:solidFill>
              <a:latin typeface="Bodoni MT Black" pitchFamily="18" charset="0"/>
            </a:endParaRPr>
          </a:p>
          <a:p>
            <a:pPr eaLnBrk="1" hangingPunct="1">
              <a:defRPr/>
            </a:pPr>
            <a:r>
              <a:rPr lang="es-HN" sz="2000" kern="0" dirty="0" smtClean="0">
                <a:solidFill>
                  <a:srgbClr val="008000"/>
                </a:solidFill>
                <a:latin typeface="Bodoni MT Black" pitchFamily="18" charset="0"/>
              </a:rPr>
              <a:t>5. Manejo y/o recuperación del área forestal</a:t>
            </a:r>
          </a:p>
          <a:p>
            <a:pPr eaLnBrk="1" hangingPunct="1">
              <a:defRPr/>
            </a:pPr>
            <a:endParaRPr lang="es-HN" sz="1600" kern="0" dirty="0" smtClean="0">
              <a:solidFill>
                <a:srgbClr val="008000"/>
              </a:solidFill>
              <a:latin typeface="Bodoni MT Black" pitchFamily="18" charset="0"/>
            </a:endParaRPr>
          </a:p>
          <a:p>
            <a:pPr eaLnBrk="1" hangingPunct="1">
              <a:defRPr/>
            </a:pPr>
            <a:r>
              <a:rPr lang="es-HN" sz="2000" kern="0" dirty="0" smtClean="0">
                <a:solidFill>
                  <a:srgbClr val="008000"/>
                </a:solidFill>
                <a:latin typeface="Bodoni MT Black" pitchFamily="18" charset="0"/>
              </a:rPr>
              <a:t>6. No maltratar nidos, madrigueras, cautiverio o matar animales</a:t>
            </a:r>
          </a:p>
          <a:p>
            <a:pPr eaLnBrk="1" hangingPunct="1">
              <a:defRPr/>
            </a:pPr>
            <a:endParaRPr lang="es-HN" sz="1600" kern="0" dirty="0" smtClean="0">
              <a:solidFill>
                <a:srgbClr val="008000"/>
              </a:solidFill>
              <a:latin typeface="Bodoni MT Black" pitchFamily="18" charset="0"/>
            </a:endParaRPr>
          </a:p>
          <a:p>
            <a:pPr eaLnBrk="1" hangingPunct="1">
              <a:defRPr/>
            </a:pPr>
            <a:r>
              <a:rPr lang="es-HN" sz="2000" kern="0" dirty="0" smtClean="0">
                <a:solidFill>
                  <a:srgbClr val="008000"/>
                </a:solidFill>
                <a:latin typeface="Bodoni MT Black" pitchFamily="18" charset="0"/>
              </a:rPr>
              <a:t>7. Manejo apropiado del Agua y el Suelo</a:t>
            </a:r>
          </a:p>
          <a:p>
            <a:pPr eaLnBrk="1" hangingPunct="1">
              <a:defRPr/>
            </a:pPr>
            <a:endParaRPr lang="es-HN" sz="2000" kern="0" dirty="0" smtClean="0">
              <a:solidFill>
                <a:srgbClr val="008000"/>
              </a:solidFill>
              <a:latin typeface="Bodoni MT Black" pitchFamily="18" charset="0"/>
            </a:endParaRPr>
          </a:p>
          <a:p>
            <a:pPr eaLnBrk="1" hangingPunct="1">
              <a:defRPr/>
            </a:pPr>
            <a:r>
              <a:rPr lang="es-HN" sz="2000" kern="0" dirty="0" smtClean="0">
                <a:solidFill>
                  <a:srgbClr val="008000"/>
                </a:solidFill>
                <a:latin typeface="Bodoni MT Black" pitchFamily="18" charset="0"/>
              </a:rPr>
              <a:t>8. Aplicar a un Sello de Certificación.</a:t>
            </a:r>
          </a:p>
          <a:p>
            <a:pPr eaLnBrk="1" hangingPunct="1">
              <a:defRPr/>
            </a:pPr>
            <a:endParaRPr lang="es-HN" sz="2000" kern="0" dirty="0" smtClean="0">
              <a:solidFill>
                <a:srgbClr val="008000"/>
              </a:solidFill>
              <a:latin typeface="Bodoni MT Black" pitchFamily="18" charset="0"/>
            </a:endParaRPr>
          </a:p>
          <a:p>
            <a:pPr eaLnBrk="1" hangingPunct="1">
              <a:buFontTx/>
              <a:buAutoNum type="arabicPeriod"/>
              <a:defRPr/>
            </a:pPr>
            <a:endParaRPr lang="es-HN" kern="0" dirty="0" smtClean="0">
              <a:solidFill>
                <a:srgbClr val="000000"/>
              </a:solidFill>
            </a:endParaRPr>
          </a:p>
          <a:p>
            <a:pPr eaLnBrk="1" hangingPunct="1">
              <a:defRPr/>
            </a:pPr>
            <a:endParaRPr lang="es-ES" kern="0" dirty="0" smtClean="0">
              <a:solidFill>
                <a:srgbClr val="000000"/>
              </a:solidFill>
            </a:endParaRPr>
          </a:p>
        </p:txBody>
      </p:sp>
    </p:spTree>
    <p:extLst>
      <p:ext uri="{BB962C8B-B14F-4D97-AF65-F5344CB8AC3E}">
        <p14:creationId xmlns:p14="http://schemas.microsoft.com/office/powerpoint/2010/main" val="140593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271588" y="765175"/>
            <a:ext cx="62880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HN" sz="3200" dirty="0">
                <a:solidFill>
                  <a:srgbClr val="FF0000"/>
                </a:solidFill>
                <a:latin typeface="Bodoni MT Black" pitchFamily="18" charset="0"/>
              </a:rPr>
              <a:t>Responsabilidad Económica ?</a:t>
            </a:r>
            <a:endParaRPr lang="es-ES" sz="3200" dirty="0">
              <a:solidFill>
                <a:srgbClr val="FF0000"/>
              </a:solidFill>
              <a:latin typeface="Bodoni MT Black" pitchFamily="18" charset="0"/>
            </a:endParaRPr>
          </a:p>
        </p:txBody>
      </p:sp>
      <p:sp>
        <p:nvSpPr>
          <p:cNvPr id="5" name="Text Box 5"/>
          <p:cNvSpPr txBox="1">
            <a:spLocks noChangeArrowheads="1"/>
          </p:cNvSpPr>
          <p:nvPr/>
        </p:nvSpPr>
        <p:spPr bwMode="auto">
          <a:xfrm>
            <a:off x="839788" y="1412875"/>
            <a:ext cx="7691437"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s-HN" sz="800" kern="0" dirty="0" smtClean="0">
              <a:solidFill>
                <a:srgbClr val="000000"/>
              </a:solidFill>
            </a:endParaRPr>
          </a:p>
          <a:p>
            <a:pPr eaLnBrk="1" hangingPunct="1">
              <a:buFontTx/>
              <a:buChar char="•"/>
              <a:defRPr/>
            </a:pPr>
            <a:r>
              <a:rPr lang="es-HN" sz="2000" kern="0" dirty="0" smtClean="0">
                <a:solidFill>
                  <a:srgbClr val="000000"/>
                </a:solidFill>
                <a:latin typeface="Bodoni MT Black" pitchFamily="18" charset="0"/>
              </a:rPr>
              <a:t> </a:t>
            </a:r>
            <a:r>
              <a:rPr lang="es-HN" sz="2000" kern="0" dirty="0" smtClean="0">
                <a:solidFill>
                  <a:srgbClr val="336600"/>
                </a:solidFill>
                <a:latin typeface="Bodoni MT Black" pitchFamily="18" charset="0"/>
              </a:rPr>
              <a:t>Mejor rendimiento por Unidad de Área</a:t>
            </a:r>
          </a:p>
          <a:p>
            <a:pPr eaLnBrk="1" hangingPunct="1">
              <a:defRPr/>
            </a:pPr>
            <a:endParaRPr lang="es-HN" sz="1600" kern="0" dirty="0" smtClean="0">
              <a:solidFill>
                <a:srgbClr val="336600"/>
              </a:solidFill>
              <a:latin typeface="Bodoni MT Black" pitchFamily="18" charset="0"/>
            </a:endParaRPr>
          </a:p>
          <a:p>
            <a:pPr eaLnBrk="1" hangingPunct="1">
              <a:buFontTx/>
              <a:buChar char="•"/>
              <a:defRPr/>
            </a:pPr>
            <a:r>
              <a:rPr lang="es-HN" sz="2000" kern="0" dirty="0" smtClean="0">
                <a:solidFill>
                  <a:srgbClr val="336600"/>
                </a:solidFill>
                <a:latin typeface="Bodoni MT Black" pitchFamily="18" charset="0"/>
              </a:rPr>
              <a:t> Mejorar sostenidamente la Calidad</a:t>
            </a:r>
          </a:p>
          <a:p>
            <a:pPr eaLnBrk="1" hangingPunct="1">
              <a:defRPr/>
            </a:pPr>
            <a:endParaRPr lang="es-HN" sz="1600" kern="0" dirty="0" smtClean="0">
              <a:solidFill>
                <a:srgbClr val="336600"/>
              </a:solidFill>
              <a:latin typeface="Bodoni MT Black" pitchFamily="18" charset="0"/>
            </a:endParaRPr>
          </a:p>
          <a:p>
            <a:pPr eaLnBrk="1" hangingPunct="1">
              <a:buFontTx/>
              <a:buChar char="•"/>
              <a:defRPr/>
            </a:pPr>
            <a:r>
              <a:rPr lang="es-HN" sz="2000" kern="0" dirty="0" smtClean="0">
                <a:solidFill>
                  <a:srgbClr val="336600"/>
                </a:solidFill>
                <a:latin typeface="Bodoni MT Black" pitchFamily="18" charset="0"/>
              </a:rPr>
              <a:t> Minimizar Costos de Producción</a:t>
            </a:r>
          </a:p>
          <a:p>
            <a:pPr eaLnBrk="1" hangingPunct="1">
              <a:defRPr/>
            </a:pPr>
            <a:endParaRPr lang="es-HN" sz="1600" kern="0" dirty="0" smtClean="0">
              <a:solidFill>
                <a:srgbClr val="336600"/>
              </a:solidFill>
              <a:latin typeface="Bodoni MT Black" pitchFamily="18" charset="0"/>
            </a:endParaRPr>
          </a:p>
          <a:p>
            <a:pPr eaLnBrk="1" hangingPunct="1">
              <a:buFontTx/>
              <a:buChar char="•"/>
              <a:defRPr/>
            </a:pPr>
            <a:r>
              <a:rPr lang="es-HN" sz="2000" kern="0" dirty="0" smtClean="0">
                <a:solidFill>
                  <a:srgbClr val="336600"/>
                </a:solidFill>
                <a:latin typeface="Bodoni MT Black" pitchFamily="18" charset="0"/>
              </a:rPr>
              <a:t> Pago del jornal sin discriminación y según la Ley</a:t>
            </a:r>
          </a:p>
          <a:p>
            <a:pPr eaLnBrk="1" hangingPunct="1">
              <a:defRPr/>
            </a:pPr>
            <a:endParaRPr lang="es-HN" sz="1600" kern="0" dirty="0" smtClean="0">
              <a:solidFill>
                <a:srgbClr val="336600"/>
              </a:solidFill>
              <a:latin typeface="Bodoni MT Black" pitchFamily="18" charset="0"/>
            </a:endParaRPr>
          </a:p>
          <a:p>
            <a:pPr eaLnBrk="1" hangingPunct="1">
              <a:buFontTx/>
              <a:buChar char="•"/>
              <a:defRPr/>
            </a:pPr>
            <a:r>
              <a:rPr lang="es-HN" sz="2000" kern="0" dirty="0" smtClean="0">
                <a:solidFill>
                  <a:srgbClr val="336600"/>
                </a:solidFill>
                <a:latin typeface="Bodoni MT Black" pitchFamily="18" charset="0"/>
              </a:rPr>
              <a:t> Gestión de Mercados para Cafés Especiales</a:t>
            </a:r>
          </a:p>
          <a:p>
            <a:pPr eaLnBrk="1" hangingPunct="1">
              <a:defRPr/>
            </a:pPr>
            <a:endParaRPr lang="es-HN" sz="1600" kern="0" dirty="0" smtClean="0">
              <a:solidFill>
                <a:srgbClr val="336600"/>
              </a:solidFill>
              <a:latin typeface="Bodoni MT Black" pitchFamily="18" charset="0"/>
            </a:endParaRPr>
          </a:p>
          <a:p>
            <a:pPr eaLnBrk="1" hangingPunct="1">
              <a:buFontTx/>
              <a:buChar char="•"/>
              <a:defRPr/>
            </a:pPr>
            <a:r>
              <a:rPr lang="es-HN" sz="2000" kern="0" dirty="0" smtClean="0">
                <a:solidFill>
                  <a:srgbClr val="336600"/>
                </a:solidFill>
                <a:latin typeface="Bodoni MT Black" pitchFamily="18" charset="0"/>
              </a:rPr>
              <a:t> Acceso a precios dignos mas Diferenciales</a:t>
            </a:r>
          </a:p>
          <a:p>
            <a:pPr eaLnBrk="1" hangingPunct="1">
              <a:defRPr/>
            </a:pPr>
            <a:endParaRPr lang="es-HN" sz="1600" kern="0" dirty="0" smtClean="0">
              <a:solidFill>
                <a:srgbClr val="336600"/>
              </a:solidFill>
              <a:latin typeface="Bodoni MT Black" pitchFamily="18" charset="0"/>
            </a:endParaRPr>
          </a:p>
          <a:p>
            <a:pPr eaLnBrk="1" hangingPunct="1">
              <a:buFontTx/>
              <a:buChar char="•"/>
              <a:defRPr/>
            </a:pPr>
            <a:r>
              <a:rPr lang="es-HN" sz="2000" kern="0" dirty="0" smtClean="0">
                <a:solidFill>
                  <a:srgbClr val="336600"/>
                </a:solidFill>
                <a:latin typeface="Bodoni MT Black" pitchFamily="18" charset="0"/>
              </a:rPr>
              <a:t> Re-inversión de excedentes</a:t>
            </a:r>
          </a:p>
          <a:p>
            <a:pPr eaLnBrk="1" hangingPunct="1">
              <a:defRPr/>
            </a:pPr>
            <a:endParaRPr lang="es-HN" sz="1600" kern="0" dirty="0" smtClean="0">
              <a:solidFill>
                <a:srgbClr val="336600"/>
              </a:solidFill>
              <a:latin typeface="Bodoni MT Black" pitchFamily="18" charset="0"/>
            </a:endParaRPr>
          </a:p>
          <a:p>
            <a:pPr eaLnBrk="1" hangingPunct="1">
              <a:buFontTx/>
              <a:buChar char="•"/>
              <a:defRPr/>
            </a:pPr>
            <a:r>
              <a:rPr lang="es-HN" sz="2000" kern="0" dirty="0" smtClean="0">
                <a:solidFill>
                  <a:srgbClr val="336600"/>
                </a:solidFill>
                <a:latin typeface="Bodoni MT Black" pitchFamily="18" charset="0"/>
              </a:rPr>
              <a:t> Complementación financiera para obras mancomunadas.</a:t>
            </a:r>
          </a:p>
          <a:p>
            <a:pPr eaLnBrk="1" hangingPunct="1">
              <a:defRPr/>
            </a:pPr>
            <a:endParaRPr lang="es-HN" sz="800" kern="0" dirty="0" smtClean="0">
              <a:solidFill>
                <a:srgbClr val="336600"/>
              </a:solidFill>
              <a:latin typeface="Bodoni MT Black" pitchFamily="18" charset="0"/>
            </a:endParaRPr>
          </a:p>
          <a:p>
            <a:pPr eaLnBrk="1" hangingPunct="1">
              <a:defRPr/>
            </a:pPr>
            <a:r>
              <a:rPr lang="es-HN" sz="2000" kern="0" dirty="0" smtClean="0">
                <a:solidFill>
                  <a:srgbClr val="336600"/>
                </a:solidFill>
              </a:rPr>
              <a:t> </a:t>
            </a:r>
            <a:endParaRPr lang="es-ES" sz="2000" kern="0" dirty="0" smtClean="0">
              <a:solidFill>
                <a:srgbClr val="336600"/>
              </a:solidFill>
            </a:endParaRPr>
          </a:p>
        </p:txBody>
      </p:sp>
    </p:spTree>
    <p:extLst>
      <p:ext uri="{BB962C8B-B14F-4D97-AF65-F5344CB8AC3E}">
        <p14:creationId xmlns:p14="http://schemas.microsoft.com/office/powerpoint/2010/main" val="15488693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365</TotalTime>
  <Words>1295</Words>
  <Application>Microsoft Office PowerPoint</Application>
  <PresentationFormat>Presentación en pantalla (4:3)</PresentationFormat>
  <Paragraphs>236</Paragraphs>
  <Slides>35</Slides>
  <Notes>7</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35</vt:i4>
      </vt:variant>
    </vt:vector>
  </HeadingPairs>
  <TitlesOfParts>
    <vt:vector size="38" baseType="lpstr">
      <vt:lpstr>Tema2</vt:lpstr>
      <vt:lpstr>MSPhotoEd.3</vt:lpstr>
      <vt:lpstr>Acrobat Document</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CONDICIONES AGROECOLÓGICAS</vt:lpstr>
      <vt:lpstr>Selección del terreno</vt:lpstr>
      <vt:lpstr>Precipitación pluvial   mm/año:  1,000 a 3,000.   Menos de 1,000 mm.    se limita el crecimiento de la planta y mayor de 3,000 la calidad de taza puede verse afectada, además el control de plagas y enfermedades se hace  difícil y costoso. </vt:lpstr>
      <vt:lpstr>Presentación de PowerPoint</vt:lpstr>
      <vt:lpstr>Presentación de PowerPoint</vt:lpstr>
      <vt:lpstr>Textura  y estructura del suelo</vt:lpstr>
      <vt:lpstr>Presentación de PowerPoint</vt:lpstr>
      <vt:lpstr>Presentación de PowerPoint</vt:lpstr>
      <vt:lpstr>Presentación de PowerPoint</vt:lpstr>
      <vt:lpstr>1. Variedades de  café</vt:lpstr>
      <vt:lpstr>Presentación de PowerPoint</vt:lpstr>
      <vt:lpstr>Presentación de PowerPoint</vt:lpstr>
      <vt:lpstr>Presentación de PowerPoint</vt:lpstr>
      <vt:lpstr>Sistemas de siembra</vt:lpstr>
      <vt:lpstr>Presentación de PowerPoint</vt:lpstr>
      <vt:lpstr>Presentación de PowerPoint</vt:lpstr>
      <vt:lpstr>Presentación de PowerPoint</vt:lpstr>
      <vt:lpstr>Plagas  comunes después de   la  siembra:</vt:lpstr>
      <vt:lpstr>Presentación de PowerPoint</vt:lpstr>
      <vt:lpstr>Presentación de PowerPoint</vt:lpstr>
      <vt:lpstr>Manejo de  coberturas nobles y otras practicas</vt:lpstr>
      <vt:lpstr>Presentación de PowerPoint</vt:lpstr>
      <vt:lpstr> Es  importante  establecer   la sombra:</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Yendi</dc:creator>
  <cp:lastModifiedBy>Owner</cp:lastModifiedBy>
  <cp:revision>60</cp:revision>
  <dcterms:created xsi:type="dcterms:W3CDTF">2013-04-09T22:41:57Z</dcterms:created>
  <dcterms:modified xsi:type="dcterms:W3CDTF">2014-05-13T19:36:29Z</dcterms:modified>
</cp:coreProperties>
</file>