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  <p:sldMasterId id="2147483713" r:id="rId3"/>
    <p:sldMasterId id="2147483728" r:id="rId4"/>
    <p:sldMasterId id="2147483741" r:id="rId5"/>
    <p:sldMasterId id="2147483755" r:id="rId6"/>
    <p:sldMasterId id="2147483768" r:id="rId7"/>
    <p:sldMasterId id="2147483782" r:id="rId8"/>
    <p:sldMasterId id="2147483794" r:id="rId9"/>
    <p:sldMasterId id="2147483808" r:id="rId10"/>
    <p:sldMasterId id="2147483814" r:id="rId11"/>
    <p:sldMasterId id="2147483829" r:id="rId12"/>
    <p:sldMasterId id="2147483843" r:id="rId13"/>
    <p:sldMasterId id="2147483848" r:id="rId14"/>
    <p:sldMasterId id="2147483862" r:id="rId15"/>
    <p:sldMasterId id="2147483876" r:id="rId16"/>
    <p:sldMasterId id="2147483881" r:id="rId17"/>
    <p:sldMasterId id="2147483909" r:id="rId18"/>
    <p:sldMasterId id="2147483922" r:id="rId19"/>
  </p:sldMasterIdLst>
  <p:notesMasterIdLst>
    <p:notesMasterId r:id="rId46"/>
  </p:notesMasterIdLst>
  <p:sldIdLst>
    <p:sldId id="256" r:id="rId20"/>
    <p:sldId id="277" r:id="rId21"/>
    <p:sldId id="279" r:id="rId22"/>
    <p:sldId id="304" r:id="rId23"/>
    <p:sldId id="280" r:id="rId24"/>
    <p:sldId id="305" r:id="rId25"/>
    <p:sldId id="306" r:id="rId26"/>
    <p:sldId id="286" r:id="rId27"/>
    <p:sldId id="287" r:id="rId28"/>
    <p:sldId id="285" r:id="rId29"/>
    <p:sldId id="284" r:id="rId30"/>
    <p:sldId id="283" r:id="rId31"/>
    <p:sldId id="282" r:id="rId32"/>
    <p:sldId id="314" r:id="rId33"/>
    <p:sldId id="315" r:id="rId34"/>
    <p:sldId id="316" r:id="rId35"/>
    <p:sldId id="317" r:id="rId36"/>
    <p:sldId id="281" r:id="rId37"/>
    <p:sldId id="291" r:id="rId38"/>
    <p:sldId id="288" r:id="rId39"/>
    <p:sldId id="307" r:id="rId40"/>
    <p:sldId id="308" r:id="rId41"/>
    <p:sldId id="309" r:id="rId42"/>
    <p:sldId id="310" r:id="rId43"/>
    <p:sldId id="311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64CB-1BB2-4DD9-82BA-ABA4261C2EEC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DB612-EF16-4AC7-A018-AC61604821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9686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36B0F276-86D1-469E-ADD7-BB7EE75D905F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36B0F276-86D1-469E-ADD7-BB7EE75D905F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15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8400" y="21266"/>
            <a:ext cx="826939" cy="66705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47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860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C65D34-74A4-46D4-A4D2-30EBD697BCED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4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6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15 Grupo"/>
          <p:cNvGrpSpPr/>
          <p:nvPr userDrawn="1"/>
        </p:nvGrpSpPr>
        <p:grpSpPr>
          <a:xfrm>
            <a:off x="80175" y="-27384"/>
            <a:ext cx="4949943" cy="789384"/>
            <a:chOff x="80175" y="-27384"/>
            <a:chExt cx="4949943" cy="789384"/>
          </a:xfrm>
        </p:grpSpPr>
        <p:pic>
          <p:nvPicPr>
            <p:cNvPr id="14" name="27 Imagen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4" t="20968" b="16119"/>
            <a:stretch/>
          </p:blipFill>
          <p:spPr bwMode="auto">
            <a:xfrm>
              <a:off x="80175" y="15440"/>
              <a:ext cx="3627729" cy="7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14 Grupo"/>
            <p:cNvGrpSpPr/>
            <p:nvPr userDrawn="1"/>
          </p:nvGrpSpPr>
          <p:grpSpPr>
            <a:xfrm>
              <a:off x="4139952" y="-27384"/>
              <a:ext cx="890166" cy="789384"/>
              <a:chOff x="4139952" y="-27384"/>
              <a:chExt cx="890166" cy="789384"/>
            </a:xfrm>
          </p:grpSpPr>
          <p:sp>
            <p:nvSpPr>
              <p:cNvPr id="3" name="2 Rectángulo"/>
              <p:cNvSpPr/>
              <p:nvPr userDrawn="1"/>
            </p:nvSpPr>
            <p:spPr bwMode="auto">
              <a:xfrm>
                <a:off x="4139952" y="0"/>
                <a:ext cx="890166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SV" sz="2200" b="1" smtClean="0">
                  <a:solidFill>
                    <a:srgbClr val="999999"/>
                  </a:solidFill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 userDrawn="1"/>
            </p:nvPicPr>
            <p:blipFill rotWithShape="1"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543" r="8654" b="9112"/>
              <a:stretch/>
            </p:blipFill>
            <p:spPr>
              <a:xfrm>
                <a:off x="4139952" y="-27384"/>
                <a:ext cx="890166" cy="7455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39941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2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ACA-C4CB-4740-A6A7-6312C2BC3EF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7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BF660-00C9-46C1-9947-D155EC39930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2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7AEAA-B013-4769-89C2-B08192ED6DC6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AEA0A-7A46-4E54-9835-2BCD13A60939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5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FCB8D-B5CF-462B-A8C6-691525122784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4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E7921-0F3E-4ED8-A031-FA4B392CFA5A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4530-B11C-44D2-BEE2-AB8E2038FBF8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B6441-8AE2-4D5D-83D5-9394FF26F9C0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97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E8560-AE01-4EBB-BADC-4A09B6404082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5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E8D78-B84C-4EA5-9CC8-7B8ED9E6D132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7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7C72F-9D88-4542-86B6-30E8234F7780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4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D2C-F847-4D4A-BC25-5291362274A2}" type="datetime7">
              <a:rPr lang="es-GT" smtClean="0">
                <a:solidFill>
                  <a:srgbClr val="FFFFFF"/>
                </a:solidFill>
              </a:rPr>
              <a:pPr/>
              <a:t>nov-14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12735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16" name="27 Imagen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112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59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ACA-C4CB-4740-A6A7-6312C2BC3EF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7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BF660-00C9-46C1-9947-D155EC39930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7AEAA-B013-4769-89C2-B08192ED6DC6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12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AEA0A-7A46-4E54-9835-2BCD13A60939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48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FCB8D-B5CF-462B-A8C6-691525122784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E756-6852-46BF-870B-B3B746A54C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287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E7921-0F3E-4ED8-A031-FA4B392CFA5A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6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4530-B11C-44D2-BEE2-AB8E2038FBF8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1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B6441-8AE2-4D5D-83D5-9394FF26F9C0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4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E8560-AE01-4EBB-BADC-4A09B6404082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0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E8D78-B84C-4EA5-9CC8-7B8ED9E6D132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9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7C72F-9D88-4542-86B6-30E8234F7780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69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1052736"/>
            <a:ext cx="7200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2708920"/>
            <a:ext cx="856895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2050" name="Picture 2" descr="C:\Users\Administrador\Visibilidad\300 logo plan trifini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764704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74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2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15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8400" y="21266"/>
            <a:ext cx="826939" cy="667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49314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18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9891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1143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7553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661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0004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7849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699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496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195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2141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 rotWithShape="1">
          <a:blip r:embed="rId4" cstate="print"/>
          <a:srcRect t="15600" b="14378"/>
          <a:stretch/>
        </p:blipFill>
        <p:spPr bwMode="auto">
          <a:xfrm>
            <a:off x="35496" y="119336"/>
            <a:ext cx="2151898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2267744" y="40965"/>
            <a:ext cx="864096" cy="7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7167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ACA-C4CB-4740-A6A7-6312C2BC3EF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563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BF660-00C9-46C1-9947-D155EC39930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8535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7AEAA-B013-4769-89C2-B08192ED6DC6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4942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AEA0A-7A46-4E54-9835-2BCD13A60939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0523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FCB8D-B5CF-462B-A8C6-691525122784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55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E7921-0F3E-4ED8-A031-FA4B392CFA5A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908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84530-B11C-44D2-BEE2-AB8E2038FBF8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294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B6441-8AE2-4D5D-83D5-9394FF26F9C0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7663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E8560-AE01-4EBB-BADC-4A09B6404082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8039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E8D78-B84C-4EA5-9CC8-7B8ED9E6D132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42042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7C72F-9D88-4542-86B6-30E8234F7780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2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65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904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C65D34-74A4-46D4-A4D2-30EBD697BCED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51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8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93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20626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249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25937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35343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54798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27315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576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680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81976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48260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70085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093F8-00D7-4E0A-81C2-B4BE9BC09C24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510CB-12B7-421C-9DF7-E34B60C48A5C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02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F404F-3DBD-4A4B-9B57-DC1C639103E5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746D4-77CC-41AC-970E-1C5977E8D4C6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752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DF128-8505-43A0-B870-0DB8493A12E6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8DF42-15D5-4029-B933-9BE34CD9CD7F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3428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3C6A3-7722-48F1-9918-3C83AD1B8F74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D4A8D-3DAA-4CCF-A34A-ED9A4AD95FE0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6089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6AAFB-29EB-46EE-A0AF-B7C659108228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472E7-662F-4B71-AC70-77B207C283DE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810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5277A-178E-4D24-8636-B0502231E978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B6EAF-ECD2-49C3-8569-14912FD00B28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359" y="66911"/>
            <a:ext cx="752511" cy="607021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37B7B-09DF-41C8-8744-59F1C9C0A2C3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99663-452E-4E0F-98B5-9263BE8FEC78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82083"/>
      </p:ext>
    </p:extLst>
  </p:cSld>
  <p:clrMapOvr>
    <a:masterClrMapping/>
  </p:clrMapOvr>
  <p:transition spd="med">
    <p:randomBar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991CFF-6D5B-4C03-9820-67F44F875930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A163F-9565-4372-865F-2A4857E2ABF3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44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G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A8E44-BAAD-4C4D-8E00-71DA0DC6732A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3A944-0936-4988-9A75-2228D3138F90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1369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05851-EAE0-4543-88BD-D066EA133921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CA06D-CF02-4C3F-81D3-227BA824C617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541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C2481-55EB-4B59-8FC9-3BB6D31443DE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C631F-8A6E-45AF-A638-062DF2371544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134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AAD6B-E0B5-4DF4-926B-10E6F155B118}" type="datetime1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GT">
                <a:solidFill>
                  <a:prstClr val="black"/>
                </a:solidFill>
                <a:latin typeface="Arial" charset="0"/>
              </a:rPr>
              <a:t>CERTIFICADORA MAYACERT, S. A.</a:t>
            </a: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ea typeface="ＭＳ Ｐゴシック" pitchFamily="-11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1E75B-C2B3-4A30-ADE2-C7237ED2BE38}" type="slidenum">
              <a:rPr lang="es-ES_tradnl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1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309684-C521-461E-99FA-BEFA0F18991A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93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20626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249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259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35343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54798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27315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576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6806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819768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48260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02765-5EC1-48E4-9DA5-F859FB6F24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70085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E756-6852-46BF-870B-B3B746A54C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2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36B0F276-86D1-469E-ADD7-BB7EE75D905F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9698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359" y="66911"/>
            <a:ext cx="752511" cy="607021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36B0F276-86D1-469E-ADD7-BB7EE75D905F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9698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359" y="66911"/>
            <a:ext cx="752511" cy="607021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36B0F276-86D1-469E-ADD7-BB7EE75D905F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29698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359" y="66911"/>
            <a:ext cx="752511" cy="607021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0" y="1411288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3" y="1411288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5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2" y="0"/>
            <a:ext cx="890166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2" y="19130"/>
            <a:ext cx="890166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18.xml"/><Relationship Id="rId9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4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50.xml"/><Relationship Id="rId9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6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7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9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80.xml"/><Relationship Id="rId9" Type="http://schemas.openxmlformats.org/officeDocument/2006/relationships/image" Target="../media/image1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9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0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88A2CFB6-5FC9-4112-89BF-996A1B215626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6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4B362996-26A4-45AF-B599-8CE39787783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0" y="6592888"/>
            <a:ext cx="1108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0">
                <a:solidFill>
                  <a:schemeClr val="bg1"/>
                </a:solidFill>
              </a:rPr>
              <a:t>Página </a:t>
            </a:r>
            <a:fld id="{175C935A-D4A7-443B-B119-8A9CF08B3EC5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40" name="16 Imagen" descr="giz ministerio 72 dp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8400" y="21266"/>
            <a:ext cx="826939" cy="6670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7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80175" y="-27384"/>
            <a:ext cx="4949943" cy="789384"/>
            <a:chOff x="80175" y="-27384"/>
            <a:chExt cx="4949943" cy="789384"/>
          </a:xfrm>
        </p:grpSpPr>
        <p:pic>
          <p:nvPicPr>
            <p:cNvPr id="15" name="27 Imagen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4" t="20968" b="16119"/>
            <a:stretch/>
          </p:blipFill>
          <p:spPr bwMode="auto">
            <a:xfrm>
              <a:off x="80175" y="15440"/>
              <a:ext cx="3627729" cy="7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15 Grupo"/>
            <p:cNvGrpSpPr/>
            <p:nvPr userDrawn="1"/>
          </p:nvGrpSpPr>
          <p:grpSpPr>
            <a:xfrm>
              <a:off x="4139952" y="-27384"/>
              <a:ext cx="890166" cy="789384"/>
              <a:chOff x="4139952" y="-27384"/>
              <a:chExt cx="890166" cy="789384"/>
            </a:xfrm>
          </p:grpSpPr>
          <p:sp>
            <p:nvSpPr>
              <p:cNvPr id="17" name="16 Rectángulo"/>
              <p:cNvSpPr/>
              <p:nvPr userDrawn="1"/>
            </p:nvSpPr>
            <p:spPr bwMode="auto">
              <a:xfrm>
                <a:off x="4139952" y="0"/>
                <a:ext cx="890166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SV" sz="2200" b="1" smtClean="0">
                  <a:solidFill>
                    <a:srgbClr val="999999"/>
                  </a:solidFill>
                </a:endParaRPr>
              </a:p>
            </p:txBody>
          </p:sp>
          <p:pic>
            <p:nvPicPr>
              <p:cNvPr id="19" name="18 Imagen"/>
              <p:cNvPicPr>
                <a:picLocks noChangeAspect="1"/>
              </p:cNvPicPr>
              <p:nvPr userDrawn="1"/>
            </p:nvPicPr>
            <p:blipFill rotWithShape="1"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543" r="8654" b="9112"/>
              <a:stretch/>
            </p:blipFill>
            <p:spPr>
              <a:xfrm>
                <a:off x="4139952" y="-27384"/>
                <a:ext cx="890166" cy="7455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31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8A2CFB6-5FC9-4112-89BF-996A1B215626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6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Mastertitelformat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58ADCA33-542A-469E-8C4B-2BE018A254A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80175" y="-27384"/>
            <a:ext cx="4949943" cy="789384"/>
            <a:chOff x="80175" y="-27384"/>
            <a:chExt cx="4949943" cy="789384"/>
          </a:xfrm>
        </p:grpSpPr>
        <p:pic>
          <p:nvPicPr>
            <p:cNvPr id="20" name="27 Imagen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4" t="20968" b="16119"/>
            <a:stretch/>
          </p:blipFill>
          <p:spPr bwMode="auto">
            <a:xfrm>
              <a:off x="80175" y="15440"/>
              <a:ext cx="3627729" cy="7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20 Grupo"/>
            <p:cNvGrpSpPr/>
            <p:nvPr userDrawn="1"/>
          </p:nvGrpSpPr>
          <p:grpSpPr>
            <a:xfrm>
              <a:off x="4139952" y="-27384"/>
              <a:ext cx="890166" cy="789384"/>
              <a:chOff x="4139952" y="-27384"/>
              <a:chExt cx="890166" cy="789384"/>
            </a:xfrm>
          </p:grpSpPr>
          <p:sp>
            <p:nvSpPr>
              <p:cNvPr id="22" name="21 Rectángulo"/>
              <p:cNvSpPr/>
              <p:nvPr userDrawn="1"/>
            </p:nvSpPr>
            <p:spPr bwMode="auto">
              <a:xfrm>
                <a:off x="4139952" y="0"/>
                <a:ext cx="890166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SV" sz="2200" b="1" smtClean="0">
                  <a:solidFill>
                    <a:srgbClr val="999999"/>
                  </a:solidFill>
                </a:endParaRPr>
              </a:p>
            </p:txBody>
          </p:sp>
          <p:pic>
            <p:nvPicPr>
              <p:cNvPr id="23" name="22 Imagen"/>
              <p:cNvPicPr>
                <a:picLocks noChangeAspect="1"/>
              </p:cNvPicPr>
              <p:nvPr userDrawn="1"/>
            </p:nvPicPr>
            <p:blipFill rotWithShape="1">
              <a:blip r:embed="rId1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543" r="8654" b="9112"/>
              <a:stretch/>
            </p:blipFill>
            <p:spPr>
              <a:xfrm>
                <a:off x="4139952" y="-27384"/>
                <a:ext cx="890166" cy="7455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5717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Franklin Gothic Medium Con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8A2CFB6-5FC9-4112-89BF-996A1B215626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Mastertitelformat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58ADCA33-542A-469E-8C4B-2BE018A254A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80175" y="-27384"/>
            <a:ext cx="4949943" cy="789384"/>
            <a:chOff x="80175" y="-27384"/>
            <a:chExt cx="4949943" cy="789384"/>
          </a:xfrm>
        </p:grpSpPr>
        <p:pic>
          <p:nvPicPr>
            <p:cNvPr id="20" name="27 Imagen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4" t="20968" b="16119"/>
            <a:stretch/>
          </p:blipFill>
          <p:spPr bwMode="auto">
            <a:xfrm>
              <a:off x="80175" y="15440"/>
              <a:ext cx="3627729" cy="7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20 Grupo"/>
            <p:cNvGrpSpPr/>
            <p:nvPr userDrawn="1"/>
          </p:nvGrpSpPr>
          <p:grpSpPr>
            <a:xfrm>
              <a:off x="4139952" y="-27384"/>
              <a:ext cx="890166" cy="789384"/>
              <a:chOff x="4139952" y="-27384"/>
              <a:chExt cx="890166" cy="789384"/>
            </a:xfrm>
          </p:grpSpPr>
          <p:sp>
            <p:nvSpPr>
              <p:cNvPr id="22" name="21 Rectángulo"/>
              <p:cNvSpPr/>
              <p:nvPr userDrawn="1"/>
            </p:nvSpPr>
            <p:spPr bwMode="auto">
              <a:xfrm>
                <a:off x="4139952" y="0"/>
                <a:ext cx="890166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SV" sz="2200" b="1" smtClean="0">
                  <a:solidFill>
                    <a:srgbClr val="999999"/>
                  </a:solidFill>
                </a:endParaRPr>
              </a:p>
            </p:txBody>
          </p:sp>
          <p:pic>
            <p:nvPicPr>
              <p:cNvPr id="23" name="22 Imagen"/>
              <p:cNvPicPr>
                <a:picLocks noChangeAspect="1"/>
              </p:cNvPicPr>
              <p:nvPr userDrawn="1"/>
            </p:nvPicPr>
            <p:blipFill rotWithShape="1">
              <a:blip r:embed="rId1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543" r="8654" b="9112"/>
              <a:stretch/>
            </p:blipFill>
            <p:spPr>
              <a:xfrm>
                <a:off x="4139952" y="-27384"/>
                <a:ext cx="890166" cy="7455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48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Franklin Gothic Medium Con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6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dor\Visibilidad\300 logo plan trifini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0"/>
            <a:ext cx="764704" cy="764704"/>
          </a:xfrm>
          <a:prstGeom prst="rect">
            <a:avLst/>
          </a:prstGeom>
          <a:noFill/>
        </p:spPr>
      </p:pic>
      <p:pic>
        <p:nvPicPr>
          <p:cNvPr id="18" name="17 Imagen" descr="Nuevo logo GIZ - BMZ (version corta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311" y="30516"/>
            <a:ext cx="2012425" cy="7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8A2CFB6-5FC9-4112-89BF-996A1B215626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Mastertitelformat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Mastertextformat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  <a:p>
            <a:pPr lvl="1"/>
            <a:r>
              <a:rPr lang="es-ES" dirty="0" err="1" smtClean="0"/>
              <a:t>Zweite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2"/>
            <a:r>
              <a:rPr lang="es-ES" dirty="0" err="1" smtClean="0"/>
              <a:t>Dritte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3"/>
            <a:r>
              <a:rPr lang="es-ES" dirty="0" smtClean="0"/>
              <a:t>Vierte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4"/>
            <a:r>
              <a:rPr lang="es-ES" dirty="0" err="1" smtClean="0"/>
              <a:t>Fünfte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0" y="6592888"/>
            <a:ext cx="1108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>
                <a:solidFill>
                  <a:srgbClr val="FFFFFF"/>
                </a:solidFill>
              </a:rPr>
              <a:t>Página </a:t>
            </a:r>
            <a:fld id="{175C935A-D4A7-443B-B119-8A9CF08B3EC5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5675"/>
            <a:ext cx="689002" cy="55337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674"/>
            <a:ext cx="2736304" cy="5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8A2CFB6-5FC9-4112-89BF-996A1B215626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Mastertitelformat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58ADCA33-542A-469E-8C4B-2BE018A254A7}" type="datetime1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SV" dirty="0">
              <a:solidFill>
                <a:srgbClr val="FFFFFF"/>
              </a:solidFill>
            </a:endParaRPr>
          </a:p>
        </p:txBody>
      </p:sp>
      <p:pic>
        <p:nvPicPr>
          <p:cNvPr id="18" name="27 Imagen" descr="giz ministerio 72 dpi.jpg"/>
          <p:cNvPicPr>
            <a:picLocks noChangeAspect="1"/>
          </p:cNvPicPr>
          <p:nvPr/>
        </p:nvPicPr>
        <p:blipFill rotWithShape="1">
          <a:blip r:embed="rId17" cstate="print"/>
          <a:srcRect t="15600" b="14378"/>
          <a:stretch/>
        </p:blipFill>
        <p:spPr bwMode="auto">
          <a:xfrm>
            <a:off x="35496" y="119336"/>
            <a:ext cx="2151898" cy="6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2267744" y="40965"/>
            <a:ext cx="864096" cy="7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5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Franklin Gothic Medium Con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6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80175" y="-27384"/>
            <a:ext cx="4949943" cy="789384"/>
            <a:chOff x="80175" y="-27384"/>
            <a:chExt cx="4949943" cy="789384"/>
          </a:xfrm>
        </p:grpSpPr>
        <p:pic>
          <p:nvPicPr>
            <p:cNvPr id="15" name="27 Imagen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4" t="20968" b="16119"/>
            <a:stretch/>
          </p:blipFill>
          <p:spPr bwMode="auto">
            <a:xfrm>
              <a:off x="80175" y="15440"/>
              <a:ext cx="3627729" cy="7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15 Grupo"/>
            <p:cNvGrpSpPr/>
            <p:nvPr userDrawn="1"/>
          </p:nvGrpSpPr>
          <p:grpSpPr>
            <a:xfrm>
              <a:off x="4139952" y="-27384"/>
              <a:ext cx="890166" cy="789384"/>
              <a:chOff x="4139952" y="-27384"/>
              <a:chExt cx="890166" cy="789384"/>
            </a:xfrm>
          </p:grpSpPr>
          <p:sp>
            <p:nvSpPr>
              <p:cNvPr id="17" name="16 Rectángulo"/>
              <p:cNvSpPr/>
              <p:nvPr userDrawn="1"/>
            </p:nvSpPr>
            <p:spPr bwMode="auto">
              <a:xfrm>
                <a:off x="4139952" y="0"/>
                <a:ext cx="890166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SV" sz="2200" b="1" smtClean="0">
                  <a:solidFill>
                    <a:srgbClr val="999999"/>
                  </a:solidFill>
                </a:endParaRPr>
              </a:p>
            </p:txBody>
          </p:sp>
          <p:pic>
            <p:nvPicPr>
              <p:cNvPr id="19" name="18 Imagen"/>
              <p:cNvPicPr>
                <a:picLocks noChangeAspect="1"/>
              </p:cNvPicPr>
              <p:nvPr userDrawn="1"/>
            </p:nvPicPr>
            <p:blipFill rotWithShape="1"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543" r="8654" b="9112"/>
              <a:stretch/>
            </p:blipFill>
            <p:spPr>
              <a:xfrm>
                <a:off x="4139952" y="-27384"/>
                <a:ext cx="890166" cy="7455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3695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6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609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45" y="6597352"/>
            <a:ext cx="822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213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597650"/>
            <a:ext cx="822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9" name="Freeform 8"/>
          <p:cNvGrpSpPr>
            <a:grpSpLocks/>
          </p:cNvGrpSpPr>
          <p:nvPr userDrawn="1"/>
        </p:nvGrpSpPr>
        <p:grpSpPr bwMode="auto">
          <a:xfrm>
            <a:off x="-12700" y="-6350"/>
            <a:ext cx="9150350" cy="6870700"/>
            <a:chOff x="-8" y="-4"/>
            <a:chExt cx="5764" cy="4328"/>
          </a:xfrm>
        </p:grpSpPr>
        <p:pic>
          <p:nvPicPr>
            <p:cNvPr id="6154" name="Freeform 8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-4"/>
              <a:ext cx="5764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3"/>
            <p:cNvSpPr txBox="1">
              <a:spLocks noChangeArrowheads="1"/>
            </p:cNvSpPr>
            <p:nvPr/>
          </p:nvSpPr>
          <p:spPr bwMode="auto">
            <a:xfrm>
              <a:off x="-5" y="0"/>
              <a:ext cx="575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GT" smtClean="0">
                <a:solidFill>
                  <a:srgbClr val="000000"/>
                </a:solidFill>
                <a:latin typeface="Calibri" pitchFamily="34" charset="0"/>
                <a:ea typeface="ＭＳ Ｐゴシック" pitchFamily="-111" charset="-128"/>
              </a:endParaRPr>
            </a:p>
          </p:txBody>
        </p:sp>
      </p:grpSp>
      <p:pic>
        <p:nvPicPr>
          <p:cNvPr id="6150" name="Picture 1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-12700"/>
            <a:ext cx="2138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16"/>
          <p:cNvGrpSpPr>
            <a:grpSpLocks/>
          </p:cNvGrpSpPr>
          <p:nvPr userDrawn="1"/>
        </p:nvGrpSpPr>
        <p:grpSpPr bwMode="auto">
          <a:xfrm>
            <a:off x="7513638" y="476250"/>
            <a:ext cx="1306512" cy="1306513"/>
            <a:chOff x="1793" y="1569"/>
            <a:chExt cx="996" cy="996"/>
          </a:xfrm>
        </p:grpSpPr>
        <p:sp>
          <p:nvSpPr>
            <p:cNvPr id="6152" name="Oval 15"/>
            <p:cNvSpPr>
              <a:spLocks noChangeArrowheads="1"/>
            </p:cNvSpPr>
            <p:nvPr userDrawn="1"/>
          </p:nvSpPr>
          <p:spPr bwMode="auto">
            <a:xfrm>
              <a:off x="1793" y="1569"/>
              <a:ext cx="996" cy="9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s-GT" smtClean="0">
                <a:solidFill>
                  <a:srgbClr val="000000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pic>
          <p:nvPicPr>
            <p:cNvPr id="6153" name="Picture 14" descr="logoMayacert"/>
            <p:cNvPicPr>
              <a:picLocks noChangeAspect="1" noChangeArrowheads="1"/>
            </p:cNvPicPr>
            <p:nvPr userDrawn="1"/>
          </p:nvPicPr>
          <p:blipFill>
            <a:blip r:embed="rId19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" y="1569"/>
              <a:ext cx="996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85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6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3609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45" y="6597352"/>
            <a:ext cx="822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88A2CFB6-5FC9-4112-89BF-996A1B215626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6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0" y="6592888"/>
            <a:ext cx="1108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0">
                <a:solidFill>
                  <a:schemeClr val="bg1"/>
                </a:solidFill>
              </a:rPr>
              <a:t>Página </a:t>
            </a:r>
            <a:fld id="{175C935A-D4A7-443B-B119-8A9CF08B3EC5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GT"/>
          </a:p>
        </p:txBody>
      </p:sp>
      <p:pic>
        <p:nvPicPr>
          <p:cNvPr id="1040" name="16 Imagen" descr="giz ministerio 72 dp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8400" y="21266"/>
            <a:ext cx="826939" cy="6670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88A2CFB6-5FC9-4112-89BF-996A1B215626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0" y="6592888"/>
            <a:ext cx="1108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0">
                <a:solidFill>
                  <a:schemeClr val="bg1"/>
                </a:solidFill>
              </a:rPr>
              <a:t>Página </a:t>
            </a:r>
            <a:fld id="{175C935A-D4A7-443B-B119-8A9CF08B3EC5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GT"/>
          </a:p>
        </p:txBody>
      </p:sp>
      <p:pic>
        <p:nvPicPr>
          <p:cNvPr id="1040" name="16 Imagen" descr="giz ministerio 72 dpi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8400" y="21266"/>
            <a:ext cx="826939" cy="6670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88A2CFB6-5FC9-4112-89BF-996A1B215626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0" y="6592888"/>
            <a:ext cx="1108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0">
                <a:solidFill>
                  <a:schemeClr val="bg1"/>
                </a:solidFill>
              </a:rPr>
              <a:t>Página </a:t>
            </a:r>
            <a:fld id="{175C935A-D4A7-443B-B119-8A9CF08B3EC5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GT"/>
          </a:p>
        </p:txBody>
      </p:sp>
      <p:pic>
        <p:nvPicPr>
          <p:cNvPr id="1040" name="16 Imagen" descr="giz ministerio 72 dpi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0213" y="-1588"/>
            <a:ext cx="169386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8400" y="21266"/>
            <a:ext cx="826939" cy="6670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2477-9353-4E77-B861-2EBFDB71293A}" type="datetimeFigureOut">
              <a:rPr lang="es-MX" smtClean="0"/>
              <a:t>19/11/2014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EA8C-5906-430F-847F-50D3F502BBE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88A2CFB6-5FC9-4112-89BF-996A1B215626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8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Mastertitelformat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Mastertextformat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  <a:p>
            <a:pPr lvl="1"/>
            <a:r>
              <a:rPr lang="es-ES" dirty="0" err="1" smtClean="0"/>
              <a:t>Zweite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2"/>
            <a:r>
              <a:rPr lang="es-ES" dirty="0" err="1" smtClean="0"/>
              <a:t>Dritte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3"/>
            <a:r>
              <a:rPr lang="es-ES" dirty="0" smtClean="0"/>
              <a:t>Vierte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4"/>
            <a:r>
              <a:rPr lang="es-ES" dirty="0" err="1" smtClean="0"/>
              <a:t>Fünfte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A3C2456-6DE2-41D4-AE90-02E1D74F7DB9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0" y="6592888"/>
            <a:ext cx="1108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0">
                <a:solidFill>
                  <a:schemeClr val="bg1"/>
                </a:solidFill>
              </a:rPr>
              <a:t>Página </a:t>
            </a:r>
            <a:fld id="{175C935A-D4A7-443B-B119-8A9CF08B3EC5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GT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5675"/>
            <a:ext cx="689002" cy="55337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674"/>
            <a:ext cx="2736304" cy="553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17" Type="http://schemas.openxmlformats.org/officeDocument/2006/relationships/hyperlink" Target="http://www.cgcj.org/" TargetMode="External"/><Relationship Id="rId2" Type="http://schemas.openxmlformats.org/officeDocument/2006/relationships/image" Target="../media/image20.jpeg"/><Relationship Id="rId16" Type="http://schemas.openxmlformats.org/officeDocument/2006/relationships/hyperlink" Target="mailto:enmi.gm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5" Type="http://schemas.openxmlformats.org/officeDocument/2006/relationships/image" Target="../media/image44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Relationship Id="rId14" Type="http://schemas.openxmlformats.org/officeDocument/2006/relationships/hyperlink" Target="https://www.google.hn/url?sa=i&amp;rct=j&amp;q=&amp;esrc=s&amp;frm=1&amp;source=images&amp;cd=&amp;cad=rja&amp;docid=6EGztxglnZLfQM&amp;tbnid=psMDWS_GPRi2RM:&amp;ved=0CAUQjRw&amp;url=https://twitter.com/Mayacert&amp;ei=TFZcUsm3M5Pi4APBo4GoCg&amp;psig=AFQjCNHCoLXxJYYLyJNMV1I1v8SNUg0pYQ&amp;ust=138186948336195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hyperlink" Target="http://www.google.hn/url?sa=i&amp;rct=j&amp;q=&amp;esrc=s&amp;frm=1&amp;source=images&amp;cd=&amp;cad=rja&amp;docid=EqMPtuAl2wEnMM&amp;tbnid=VNAM9DN30WK7MM:&amp;ved=0CAUQjRw&amp;url=http://fairtradelarbert.co.uk/category/fairtrade-cafe&amp;ei=y09cUtDbNIj48gSxuIDQAQ&amp;psig=AFQjCNF0vfxg3YZpoGYO8oFvvtD-d-JRJA&amp;ust=138186781436041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18.xml"/><Relationship Id="rId4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n/url?sa=i&amp;rct=j&amp;q=&amp;esrc=s&amp;frm=1&amp;source=images&amp;cd=&amp;cad=rja&amp;docid=M-tktb1RRSCuLM&amp;tbnid=qoCCqj4R9BHjKM:&amp;ved=0CAUQjRw&amp;url=http://www.bcienegociosverdes.com/detalleCertificaciones3.php?page=6&amp;ei=P4RZUv2cGYW54APC0oDIDw&amp;bvm=bv.53899372,d.dmg&amp;psig=AFQjCNH8wKe5dOqB0Ia1-aphop70Bhwpdw&amp;ust=1381684589832038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30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hn/url?sa=i&amp;rct=j&amp;q=&amp;esrc=s&amp;frm=1&amp;source=images&amp;cd=&amp;cad=rja&amp;docid=xfuuBGt5badsIM&amp;tbnid=1IaiH8fdhK006M:&amp;ved=0CAUQjRw&amp;url=http://www.fundacio.es/consum_responsable/index.asp?pagina=458&amp;idioma=cas&amp;ei=_IRZUqy6NcW64APyyoDoCw&amp;bvm=bv.53899372,d.dmg&amp;psig=AFQjCNFLiL1hJz2ufoQT1BN6uxdbq_2Yng&amp;ust=138168481806498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9.jpeg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 sz="quarter"/>
          </p:nvPr>
        </p:nvSpPr>
        <p:spPr>
          <a:xfrm>
            <a:off x="228600" y="1487217"/>
            <a:ext cx="8610600" cy="10128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CERTIFICACION</a:t>
            </a:r>
            <a:endParaRPr lang="en-US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80952"/>
            <a:ext cx="869120" cy="101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769" y="5696759"/>
            <a:ext cx="915341" cy="97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519" y="5711702"/>
            <a:ext cx="980862" cy="9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031" y="5680952"/>
            <a:ext cx="1102738" cy="101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9513" y="5737378"/>
            <a:ext cx="1295400" cy="92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5719301"/>
            <a:ext cx="7429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20540"/>
            <a:ext cx="962547" cy="9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57" y="5657945"/>
            <a:ext cx="1039243" cy="10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37087" y="4459322"/>
            <a:ext cx="9144000" cy="8921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5CB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bg1"/>
                </a:solidFill>
                <a:latin typeface="Bradley Hand ITC" pitchFamily="66" charset="0"/>
              </a:rPr>
              <a:t>“Fomentando el manejo transfronterizo de</a:t>
            </a:r>
            <a:r>
              <a:rPr lang="es-ES_tradnl" sz="2400" b="1" dirty="0">
                <a:solidFill>
                  <a:schemeClr val="bg1"/>
                </a:solidFill>
                <a:latin typeface="Bradley Hand ITC" pitchFamily="66" charset="0"/>
              </a:rPr>
              <a:t> los recursos naturales en la Región del Trifinio!</a:t>
            </a:r>
          </a:p>
        </p:txBody>
      </p:sp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3352800"/>
            <a:ext cx="4585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GT" altLang="es-GT" sz="2000" b="1" dirty="0" smtClean="0"/>
              <a:t> </a:t>
            </a:r>
            <a:r>
              <a:rPr lang="es-GT" altLang="es-GT" sz="2000" b="1" dirty="0"/>
              <a:t>VALVERTH </a:t>
            </a:r>
            <a:r>
              <a:rPr lang="es-GT" altLang="es-GT" sz="2000" b="1" dirty="0" smtClean="0"/>
              <a:t>MURCIA</a:t>
            </a:r>
          </a:p>
          <a:p>
            <a:pPr algn="ctr" eaLnBrk="1" hangingPunct="1"/>
            <a:r>
              <a:rPr lang="es-GT" altLang="es-GT" sz="2000" b="1" dirty="0" smtClean="0"/>
              <a:t>WILLIAM ORDOÑEZ</a:t>
            </a:r>
            <a:endParaRPr lang="es-GT" altLang="es-GT" sz="2000" b="1" dirty="0"/>
          </a:p>
        </p:txBody>
      </p:sp>
      <p:pic>
        <p:nvPicPr>
          <p:cNvPr id="15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" y="-2117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107686" y="998503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GENERALIDADES DE LOS SELLOS DE CERTIFICACION:</a:t>
            </a:r>
          </a:p>
          <a:p>
            <a:pPr algn="l"/>
            <a:r>
              <a:rPr lang="en-US" sz="3200" b="1" dirty="0" smtClean="0"/>
              <a:t>	Parte social</a:t>
            </a:r>
            <a:br>
              <a:rPr lang="en-US" sz="3200" b="1" dirty="0" smtClean="0"/>
            </a:br>
            <a:r>
              <a:rPr lang="en-US" sz="3200" b="1" dirty="0" smtClean="0"/>
              <a:t>	Parte </a:t>
            </a:r>
            <a:r>
              <a:rPr lang="en-US" sz="3200" b="1" dirty="0" err="1" smtClean="0"/>
              <a:t>productiva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agronómica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r>
              <a:rPr lang="en-US" sz="3200" b="1" dirty="0" err="1" smtClean="0"/>
              <a:t>Documentación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r>
              <a:rPr lang="en-US" sz="3200" b="1" dirty="0" err="1" smtClean="0"/>
              <a:t>Cosecha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r>
              <a:rPr lang="en-US" sz="3200" b="1" dirty="0" err="1" smtClean="0"/>
              <a:t>Embalaje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r>
              <a:rPr lang="en-US" sz="3200" b="1" dirty="0" err="1" smtClean="0"/>
              <a:t>Transporte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</a:t>
            </a:r>
            <a:r>
              <a:rPr lang="en-US" sz="3200" b="1" dirty="0" err="1" smtClean="0"/>
              <a:t>Cadenas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distribución</a:t>
            </a:r>
            <a:endParaRPr lang="en-US" sz="3200" b="1" dirty="0" smtClean="0"/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22640" y="1295400"/>
            <a:ext cx="87170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QUIEN CERTIFICA?: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err="1"/>
              <a:t>A</a:t>
            </a:r>
            <a:r>
              <a:rPr lang="en-US" sz="3200" b="1" dirty="0" err="1" smtClean="0"/>
              <a:t>gencias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certificadoras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BIOLATINA</a:t>
            </a:r>
          </a:p>
          <a:p>
            <a:pPr algn="l"/>
            <a:r>
              <a:rPr lang="en-US" sz="3200" b="1" dirty="0" smtClean="0"/>
              <a:t>	ECOCERT</a:t>
            </a:r>
          </a:p>
          <a:p>
            <a:pPr algn="l"/>
            <a:r>
              <a:rPr lang="en-US" sz="3200" b="1" dirty="0" smtClean="0"/>
              <a:t>	MAYACERT</a:t>
            </a:r>
          </a:p>
          <a:p>
            <a:pPr algn="l"/>
            <a:r>
              <a:rPr lang="en-US" sz="3200" b="1" dirty="0" smtClean="0"/>
              <a:t>	FLO CERT, ETC…</a:t>
            </a:r>
          </a:p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GOBIERNO</a:t>
            </a:r>
          </a:p>
          <a:p>
            <a:pPr algn="l"/>
            <a:endParaRPr lang="en-US" sz="3200" b="1" dirty="0" smtClean="0"/>
          </a:p>
          <a:p>
            <a:pPr algn="l"/>
            <a:endParaRPr lang="en-US" sz="3200" b="1" dirty="0" smtClean="0"/>
          </a:p>
        </p:txBody>
      </p:sp>
      <p:sp>
        <p:nvSpPr>
          <p:cNvPr id="3" name="AutoShape 2" descr="data:image/jpeg;base64,/9j/4AAQSkZJRgABAQAAAQABAAD/2wCEAAkGBxQSEhUUExQWFhQXFxcXFxgYGBUZGBgXHBcXFxcdGRcYHCggGBolHBwYITEjJSksLi4uFx8zODMsNygvLisBCgoKDg0OGxAQGzQkICQsLCw0LSwsLCwsLCwsLCwsLCwsLCwsLCwsLCwsLCwsLCwsLCwsLCwsLCwsLCwsLCwsN//AABEIAOMA3gMBIgACEQEDEQH/xAAbAAACAwEBAQAAAAAAAAAAAAADBQAEBgECB//EAD8QAAIBAgQEBAMFBwMDBQEAAAECAwARBBIhMQUTQVEGImFxMoGRFEJSobEjM2JyosHRgpLwB0PhFVODk6Mk/8QAGgEAAgMBAQAAAAAAAAAAAAAAAwQAAgUBBv/EAC8RAAICAQQBAwMDAwUBAAAAAAECAAMRBBIhMUETIlEFMmEUI3FCUoFDkaGxwTP/2gAMAwEAAhEDEQA/APuNSpUqSSVKlSpJJUqVy9SSdrhqXpbjeMomg8zdh09z0qj2KgyxxOgE9RiKrYjHxp8TC/bc/Ss3ieKyPfXKOy6fU1RSRSbBlJ7BgT+t6zrPqB/0xmFFX9xmim48PuqT76VSxHHXALEoijcmwA9y21UVWsNNwyWXmSvGzZc7EykjQXNkQ3OwFiAB60Kq2y4+5sCct/bHtGZs4/FcTuEGKjLsbKqutyewq8cS/wCNvqaxXCOAB5SXd1MbJIoUIAVvdbkgte6kHWtjIwUFjsoLH2Gpqt67X2qxkpZmXcwkfiWVlQzWdvhUsMzeyk3NW0x8o+8fnasFwjhhbFxSuPO7STNfcDKSBfsMyL8q24WparUnAadqf1ASRL0fF3G4U/UVch4sp3BX86xHG+PmIlIgrMvxu5tGhOw0tmb0BpPhPF8wdQ6QyKzopMV1YZmCjy5mDG5HamKzqAu7/uDayoNtM+uRTK2xB+dFrLi4P96uYfiTD4vMPzoqa0Hhpc1EdR4K7VfDYtX2OvbrRwacVgRkQU7UqVKtJJUqVKkklSpUqSSVKlSpJJUqVypJOmgYrFLGMzGw/wCbUDiXEViXXUnZRuf/ABWN4pxPRpZmsq6+gHQAdTsO5pLU6sV+1eWMIqZ5PUZ8Q4w8mi+VPzPuelLwtJ+C8eXEOUyMjAZlDFTmXqfLsdtD39KeAVi3Gxn/AHO/iMVlSMrMDxFZcViZEOyMVVGbJGihsoJvuWPoTVrEeGDEhdkiKrYsFvmtfW3l1I+RvtTXjHCEadWKgiZWTXpJlsCD6r+aDvRkxRnSILvoBfrMtgSR1SJvMehYBe9ayOdilOvPEQ9FSzbs5/mWvDZflurkty5GRWJuSoVTa51NiWW/8NX+IpeGQd0cf0kUXCYcRoFXYd9yTqSfUkkn3ossd1YdwR+VIMVawsOsxxRhMSrHAFxDW25EBv8AOT+1E4mgMMt9uW9/9p/586o8AxXNYnryMOD72ernH2y4aU/wEfUgf3pm4Zu4/EpWQEkgw9ptbZlw8Sm343uz2+i0fHYgRRvIRfKCbdSfugepNh86BwWXmc5+hlsD6IiJ+oNUvEUypNCzEkIskhj0KkCwU9+YXKga99Ku677+ZxW215EDwvh6820jKTDq+3mxD+ZjY/hBuP5x2p3Nw6J3SRo1Lobo1tQbW0IrwuHlK/tEwrMR5gYm36jPmJNtr26UPg+CZHkYoIkIQBFYMpIuWcAfCCCotYE5SSKtdgkkN/iVrXaAMRhkpBxzxNHhmyZGkZRd8pUBOoBLG2a2tu29r044rKyRnJ+8YhIxvd2NhYdbC57eU0jh4CjS5LXiib9oTrzJN8pPXWzMe9h3qlVK7S79TtrtnCx3gcTzESQBlzKGAbRhcX1HenGD4l0f6/5qllryRQ0dkOVhcAjmaNWvtXaR4PFFPVe1OYpAwuDpWlTcLP5gGUrCVK5XaPKyVKlSpJJUqVw1JJL1S4nxBYVudSdFHc0fF4gRqWbYCsTjsW0rlm+Q7CkNbqxSuB2YWqvcZyednYsxuT+XtWa8Wks0aDUAM9jsWuqJf0GY1olFLeNYYXSRhdADHIP4Xtr7BgL+jE9KydI2bwWMJqF/aIEtcK4UkC6AF7edz8THc3PRfTpV7DTq4zIwYdwQRS3ByqTycQSUhXNJ1My3CwL6l/veqkbE0xwcBzM7ABpCpKrbKgAIVRbcgaFuvsBRrqCMs55JnK2XACjiV+Nq3LGVS2WSNjYXYBSCSB17fPY1V+3xZ+Yk6ozIlwwujLdinUZbnNsde1NOGcRjnBaJr2NjoRY9N+/Q7Un8P4d4sVPEyNky+U2OQqHLLrsdHZf9FM6ezbWUIgrUJcMplz/1sp8cYcfihZW/pfKfpemHCuKRT35ZN1IzKwKsO1wenrtoa8y8Cw7nzQRE9woU/Mrai8N4NBCzNDGqsws1r3sLm2p0GtVb0mHtGDLrvB5ORE/hfAyxYjFKyERAhY2OzDMzjL3ADAX9KccewTTYeWNLZ2Xy3NhmGouemoFMQtewtTcS26dCgDET+F+HSQQBJcucs7kKbgZje19Lkd/WkkzfaOKGLdYwhb0WMcz83dPoK2oFBiwEayNKqKJHADuAAzAfCCetqIrckmVZOAB4hbVAtFC1S46sv2abkC83LYRi9vMRYWJ69R6iuBcmXJwImXiZlnPKIzeaKE7hQP30x7/hUe34jT2DDhFCqLAC2/zJJ6knU+pJ60l8E8GeGJmlTLIxyhSQSkagBRpcC5ux96L4k4+IP2aEc2wLE6iJTsWHVj91evtuZxuOwdQKNhdzQvFeKiM8tF5kxF8mwUHYyH7o9NSeg6jLviOIS5mhkdgu/LWBUv2TOCXPzNtr1fHD3MYLiSJGbPJIwEhfSx5yKwdVJtsdAADlGlaHCT5SsLKiNlvHy/3Tpv8As9NLC11O3S41qxQIOBmU9znk4mR4F4tcSiHFalmyLJlCFXvYJIg2ubagDU7da3WFxBjPp1H96UYzw7DLiFxDgllscv3WZfgZupI/sOwpmRS7sAwZOIatWAIYx9FIGFxtRBSXA4nIbH4Sfoacin6bRYMyjDBnalSpRpWSuGpelvHsdyoiQfM2i+/f5VSywVqWPidAycRH4i4hnfIp8q7+rf4FZriXGI4CqtmLNqFUXbL1J1Fh09auqKzH2MTY6RX2za62uqRxlV9BdgT8687Vt1FrPZ0IxaWrQBOyZpuH41JlzRtfuNmU9mU6irbRhgVYAgggg9QdCKRYfhmSXKrZHN+S51DDflP+K3bcjUaineDnzrcjKwJV1/C6mzC/b16irW6fZh0PBkrsLe1u4nxGKMLIkhLCJhIpPxNFlaMn1aMtr6C/WrHiPiwRMiOMzrdmH3IiNW9CRove9+lW+IYNcTHYMLg3R1IbKw9R0OxHb5Ui4J4WkEgOICCNSGCIxbO3S9xoott7DYauK6WANZ2PHzAOrr7UHB8/E0HhvBcuAXGVn87DtcWVfkmUUbivG4cMVExYFwStldgbWuPKDrqKvik3jLDZ8IxFg6tGyEj4Wzqt/axIPe9CT9x8t5hmBVPbF3iDxLHJDkiaRDI6ozFHSyE+azEWF7AX9aqcIwGHZZDynjMbFeaqE2YW82ZLkH39OlD4dhF87Mj3HkmiAz2PcoNTp23Ft6YycGnjBMIlZHAGaNkVwtrBZBJo9hs3xW06a7FdKIu0TMNjudxnnCmafH4ZzIGCoTdGbI0YUhmt3dmTTW1hrpTbjvisQOY4o+dKuj+bKiG17FrElrW8oGl9aTYHh0kZ5ivkkQBEVWDhFFiVk6OzbsPaxvrQcFhGeHDtYEyTO0tjlzG7sUVidCzXIudclr61U0Atk9QgtcLhe/zNf4c44uLRiEMboQHQkG1xcEMN1Otj6GnIWs5wzDLhOficQRAjBEAYi4UMSCxW4zFmsFF/zrSwSKyhlIZWAIINwQdQQaWdBk46jVbHHu7kC13LRMtQLXNsJPAWvlmLSXBY7PKiuTK8iZvhlDa+Vj8MqqbC+2Xa2o+r5aDicKsilJFV1O6sAQfkaIh2+IK2veODF3CuKxYgfsz5huh0dfdf7i49a8wcHRJM4zWBYpHf9mjMLMyLbS4v1sMzW3pZjvAsDkFGkisb2Uggfy5hdD/KR7U94ni0giaRzYKO+rHoq33YmwtqdaqR/b5nVJx7p7IpTxnjsGGsJXsx1CqCzW75VuQPe1L8bxycpqiwXOUtm5rEnZYly6ufUH2NK8H4VaZ5GdGUOjDNIf2hl0KOBckEag5umlq56AHL8SpuJ4TmavAY2OeMSRMHQ3Fx3G4N9iO1O+G4i4yncbeor5f/ANO5isrpawljEmXs6WVvyIHsorfRuVII3FU5os/EtW/q17poK7Q4nDAEbGiVog5GZSeWrF+IcXzJSB8KeUe+7H/natZxDE8uN37A/Xp+dYAG+p3Op/Wsf6rdgCseeYxQuTmEFJeIRGPEiRRcsAwH4iqlXT3MdiPVadLXjF4QSoVJI1BVhurDUEVm6WwI+W6PBhbl3Lgdw0TJKl9GRu+3zHQg6dxaj4TDqgCqNLkm5LE3NySTub96yz4uSB/NaNzvcXhm7EH7rW9b6ag6V54h4lkyFQETNpmUs7a9FUqPN2OtP/o3P2nKxb9Uv9QwZe8B2EUoGwkNvbKtv7VqVFJfCvDjBAA4yuxzFfw6AKpPUgAA+t6dqKFbzYYWv7eYRa84zCiWN422dWU+lxuPUb/KvaiirV0OJY8zI8S4jGiEzBo8VFGblGyFwoJBHR0J1B6XI0qpwGPGYgMee7FMoN5mTVlzABUXYA2u3UVtsTg45RaVEcdmUEfntS/C+HoIH5ytIqoCcpkIjVfXYso6BiQL1pjU7lxjmJfp8NnPEzWP5iMWkuHSxdiqiVVvu+QZcRCfxWBBB6iwpLxhYc6tY4eRm0YaK97kfysfMD+etaLjfFIMUh+zuWnhDOoKOvMi/wC6ELqA/l8wt1UV894ZiQ8kK3VouegA0Nhz1K6fhtt6Cma23DmK3Da/tj/H4mSSKEYgsVLH7LEf3rjYM99SQCQCdlOtya2f/T3iSPh1w+02HASVO2p1U9VvcehBB2pdx3EwrihI+6y4e3bk5JNf/tNj7LVzwColzTKuUAGK9rZ35sjyHXcC6C/e9csUbcQ1QIfuG8Z8Zlwz4YRC92eSQbl40ChkHqc9x6qK1EDh1VlN1YBge4IuPyr5vxfHYnEyDExheVHnEUZH7xCVzZmvcFsoIOy3FbPw5OEVId1ZeZA34ojY5dPvJe1u1vWqmviESzcxjjLXLUbLXkiqFYaVpVNja17G19r9L+lYPEeHcQsb4jETgzKuYZRmOa40DPoqX6KoPrX0Iikvi1suElPov0zreqrkHiVdQRkxWvD+e0gzWCBFUEXQsQWbOnUarqCCLaEdQvxObCkLIAV+7zWIHsmIA8w6WdQ/qaYeFGzRySfilYf7Qqf2pw6gix1HY7H3rlj+455nEX2jHE+f+DsKWxWcarGjh2X4c8jDyg+munS3rW2NEWMKLKAB2AA/IaV5alrm3tmEqTYu2XeFS7qemoplSHDSZWB9dfangNN6V9yY+JVxgxB4sntGq9WP5DX9SKy6038WS3mA/Cv5nX+wpQtee+oWbrz+I3SMJCrRVoS0UUustPTxhhlYBlO4IBH0NCwvCYI2zpDGrfiCgH5dvlR1ooplGIGMyhVSeRCrRFoYoq0RZyEWhY/iEUCZ5nCLcC5vudANATcmirUmw6yKUdQyMLMp1BFHXGeZU5xxBcM4xDPpFIGI1IIZWt3yuAbfKvfHMA08DRqQCSh1uFOV1Yq1tbMBas9i+GchlRI2mFs6HMyywAEAtnUFmUX0Cgt762DjlmGJgEWKlDOWJZmJDBUzhOWwyajplBsDretJKM4ZDFWuxw4ibxUyrM6TJKo5doUQr5JyoRTdbFkPnIa9tSCARS3G8XUTLIcKsd0ijFwuUFc5Ziwvbyn52p9i8Ik0eHxckmfEtLFfsoZ1Qoo+6oDHTvqbm5q/4s4CEkgDAGJmKsOnM+KMt3XRhbuRToBxzE7Mk8dTJSYIziNggESG8UWoUrmDnOR5jmIvbpp1r6z4c4rBMnLiAiKKAYbBSgtYZbaMvqNKz+K4Y6wF4gCy5SbqzeW4zHKLE2W5sN7VR4Xj0jlXEHIVhZ0kZDmSzKPOh3y7Ejpc32FcZcyUsynnowvDOPR4fCcqQANEuV7jYoLN+n5iq/CeMeTAi92EmHAt2ZwjAf6WIqnxecYsQ4iXAhTmV5XjYvdMpIDJ5cxvl6E6VxeExYnEB8E7RwoQ7kEWMoIb9nf4bWzN01HW5Fh1OHcDwZ9bMy3y5hm7XF/pvXtlr5V4bwAGPhmZbxFnSNmuWZypKyEnUgkEC+979q+r1UiNo2RmV2FLOP4Jp8PLEpAZ0ZVJ2DdCbdKavQmpYw2MjmJ/D/C/s2HSItmYZmYjQFmOZrelzpV5qK1DagNLKMcCCahsKK1CagsJeCaneDkzID6UlNMuEyXUjsf11omlba0o44mR45JmxD+ht9BaqfQ23tpfb5+lG4ibzSfzt+v/AIqrimAjcm9gjk23sFJNvW1YDndcSfmNDhP8TOcHeeQGVJ2dwfOjElL/AISn3V7Eeh954d4pi5mY3IAJFnCmO4Niq5SGFjpfXanfBhJFNhjM8JV8M6KIxYgLldS5PxWtbQAea/pVHgskbrKH0jGIYs2jB1598lgb6my2I1uO9erGnqI+0TELuvTRljftWS+ZIxa90Bc+93Fv6a8+EsfLLzBJ5lRgFdlyuTa5BWwuLW1sN/nV7G4uKKI5CscYxrLuAqplNwfwgvc/6qF4adWSR1IIaaQgjUEAhRY9dqU1lVddXtEaoZ2s5MdLRFoS0Vay1jsKtEWhKaKlHE4YoxWCxDYl3RkSMxxpnN2bQuzBYxpck/ePTY0qn8PtPEJi7sLCRFEjrJYeYEMtkV7XOXLbW1968cPx2IkneYNIckxTkKRl5QYowykgZrXa+/rbShzeKsPDJJBNHKuHPmb4Ty3Y3yXja5Vzrl6X7HTTC2qoETD1sSTK3HsJhcDJhZVDCNg8oLM7BpDlIJTa9mLaD16V7fE4qWOLFSMGw8k0TgG+ZEOkYB2YHyE36savcc44yLDiJMIBh0zgDOGazIEHkCgA7DQnRutZIcXxLYaPCctohYZGceXKpzDKNybBd7WFNV528xa0gHIn1jhvEgq/83rP+Ilkn/YwBA0vMGo2GRmJAG5JsPn1rM4bjjhQJFaNtV12zD4sp2Pe29iDTD/p1FGMduxfkSeZjdmOeO5Y97Ei9WJwMyiPuYIYyTicQhw7KLWPLNzY5WXLYjuHVfoaQ8O4iqwNGNpMQyydLq0zFxp+IaezGqOLw7S4zEcxGktO+qymIHK3lOVdja3uRenDeH4eXpgnvfNf7ZJ8W99q6JOSeD1NHiuIriJMNFGAGMsZuOixkSMfTyqR8x3rbk18W8PiSHiOGyKUDSZGvKZPIwOYWI62GvpX2V2qjnEPpzuWeWobGvRNDalmMamG/wCp3EMRCkIhZ0R2ZXdCVbNYGNcy+ZQfMfLqStqo+HMZjynlxAlQC2aSO8iuDYqdQ1rdSSR63p/4xmkD4MRIryGZiEZsgIETgm5Hdh9axWDigkxSmXM2IZhJM4ORsOUDCZTY+RLZCp6760atQV5ithO/g4nvjPFcXDLpiJOacuVWy8prtlsI9gB166jWrqcdx0TK8rI6F0DJkC6MwUhCNc2pte97UDiWLSZsMeajlZoWDAWMiMfK1j8JK5rgXFwfarGNYz4sooi0ljWJy55kAjQSs6xAfeNxnJHxAbC1dsRNp4g03lvum4YVb4S2rD0FVGNH4YfMfb+4rJrOHmk3UymPH7WT+dv1NDFWOLraeQfxX+tV1rDsG2w/yYyvIEzn/oc8cjmHl5WJIYlgVUm+XLbYdADY2omH8LyICqzLbMrZjGS5ZWDjNZgNxv2rRrRFrQH1K/A5i36OrJOO4in4VPKxJESMdDKrMWI/ktr7MSK0PD8KIo1jXUKNzuSTck201JJrqGirUs1T3cMeJZKVrPEMtEWgrREriy8MpooNBWirRhORJ4i4ZEA0wMiStlQctgvMc+VAwII66tuAD2FZLj3BFSZYAc4jjRnY6lpZMxdj38uUDsK1Pi8TOcOkChpM7SZb2LBUsbE6A+cb6e1JeCxSSzTmZCjho1Km1wBELbEitnSZ2TL1g52iKpuFu8YTmMwSxVWYsistit166gVb4pjpcVJhYWVcNZyeaxUjMqtYDKdSb9bexrS8C4XaMoRZ42Kvb7xPmD365gQfe46VX43w9Ah5gXINTmAIsOpvTRiu1lneDpHNC7typsjNHiIkswkWNrCVEuSrruLdCw7W1HAuCYXD3kw0ajmKDnBzZl3FmJPl1vpXyvhOOMcp5LwRrAsk45sbxvJmBXJnuCy21Gmnl3p/w/xYMOVcEfZpLM6X/d5tSyHoBfzLtuRY7hsUnkRtLFGMxdxSRocfLGS6KZwxkVbrZ2D5WY/DcG3fXpX0J8fHyraXrNY3AidpJSjPFJOrMAPM8IyBrKejBTodcpq1jMXgEF1wRb3iEY//AFI/Q1bcQBxKhOzF3C4TPj4jHqsL55GGy2U5VJ2zEkab2uelfSSa+b+H/Fsr42HDqsEcLlwUjVjayMw/aA2zXA0t3r6Heg2Mc8w+nVQvtnomvDGuE15JoBMYinxNwRMZCY28rA5kfXyuNttwdQR1BrM8O8LYpAUvh4lOhZczX/02F/ma02B4/h5naOOUF1LDLZgTlNmK5hZwD1F6vk1PVZOINqks5MyGI8BxMc5lkaZQeU5CqIze9yiAB7tv/bqHgXBcUuJWSblqqBhdWzF7rlAvbRNyb9hWxJobUI6h8YMt6CFgR4ng1Y4Z8Z/lP6iqzVb4Ovmb2/vS9f3wrdRD4miy4gn8QB/K1LVrQeMoNY391P5Ef3rNvJlUtYmwJsNSbC9gO5rM1tZW9gPmGqOUzLC16eVVGZiFUbkmwrMQceebRPIP4VMknzsMqn62q8sJUZ+SWYWytM+ZixOVQqjNlJOgAK70zToDx6hAgDqc/aMy7Lxlf+2ryH0BVf8Ae9gflel48UPG450ahCbeTMXF9AbH4/kKd8RiZcsVlExRTIRcpHcanuSTcAfM6V5wPDY4zcC7nd21c/P7o9BYU5cumoBXswKm+w5zgRmpoi0EGiKazwY3DKaIpoINemvY23sbe9tPzoymcPEW8VZJZEWLERpiYycourHUWZWW++x0NxaqfBMOYp8QGfmMXQu1rAvy1JAH3QAVFvT1NIsRKYMKUnwzoQmZZLZm54JLNmQnKNVIY7kmjcG4g1s0h/aMS7kbZ21P+PYVuaevaBhsiZWotHkczeiZY5Y3+7IOS/owu0RPp8a+7CkfjZgYXsGJuCoVS2qnOAQPum2pPSqnEuIFoWA1IyuB3KMJLfPL+dUOPYvnxWEhVWAJZbXK6EjXSxprEG1wIheGJisTKmKOHw6gQZUV2DnzFGzWQb6CxzdTWbxHDYR9oWd3+0lmaCJAVR2NmUoguW819CdOoo3D/EZjkLKFaSNDGJS2WPIe6DdhcjTTX6POBJIzGZYpJpGH7wgIlj0VmsFT+UEn1qpIAyZBhiAJuzioFULJLGsmUFgXUakC9hfYm9ZDxHLh5QRzIyRsQY2IP8INxf5GtNw3AlAxkKvI7ZnNhYGwUKt/ugAD8+tXVQdh9BS51ODxHDQGHM+Z+DOAyvjIsRkKwwl2LPuzFGQBLBR9691FtLEnavqWavF65mpd7Nxha6wgwJ6zUp8UY8w4WV1NmsFU9mchB+t6Zk1m/HeHkkwwEalssqO6qLkoA97DrZspt6VVTlhmSzhCR3EHhYNDISkSvaNUS8gUqD8elj5jZNT0G+tbTC8QWTTVH6xuLMPbow9VJFZrwjgIp4Gcjzc1ssikq6kBRow16HynTuKd4hZMmSRBiUHwsto5kPcagFvVSvtRbfTdsHgwVAdUEYsaGxrNrx8xtYkyqNwQEnUeqmwf+k+9MsBxmGe4jkBYC5U3VwOt1Ov5UpZUyw62KeJeamXBE0Y+tvpStjTzhUdox63NTSruslrOoDxDhs8Dgbr5h8tf0rCqa+mMNCK+ecSwvKlZOgOntuP70v8AWKiCtgltO3iCQDpXp7+UrYMjq632LKQQG9DtptcdqBLOEVnNyFFzYFjb0UamlB8TK1smVQfvSMPyjTU/MikNNXY7bqxCWWKvDGPOI8RBkaX4GfLnjkNgSFCAxTAFCCAvla23TqNeNRD480f8y6f71JX6Glf2iRxb9u99wkfKX6tr/VQU4TMRlSNYluT53vvqTZbkn51rtVU/NxAP4MSN1g4rGRNZh5ldQysGU7EEEfUUdTSPw/wYYYN5y7OQW0yrcfhW5t777U6BrNfaGwpyI2pJXJHMMpoitQFNEBqwM7Mr4sJmaWN3lWGIRHLCLu7sQwZhcZlFxoTbQntZTh4YYpvs74eSWTKGzxTOnlJIFwzXVtNtR60y8VuftUfLMqMI7yvEhY5cx5YIAPZ9bX0ApZw+fDcw4mLFO8lsjLiI2VGAJuFlVRyzcnUg16HS49MYmTf95zDcTUxH9mZdr8qYKJLdTHIhKyWPQ60y8JcNwr4b7RMgymSS3MYiO2aw8hOXe+lqBw2LD4leWzPFhoSZJCzefmb2Dr8Kja6/EWOvehi8G2GcYhFskWZkgkLMoU9WBJCSHuBYZrdzRLULjAlEK1ncY+8V8LwkyrOMRHE1sgZQHWQDZeUpuxHS3tXrC8dkihjhw0RKRqFEkxsWt1EabC/cjcaaUjGFkXGLJOsIbErnHJa+QKNmuATe/wAXtX0PA8LQxXuKotAxhjmWNjFjsGDMzwzxo6yBMWqqrEBZEBAUnQB1JNlv96+natpevmfjGBFV72tlNz6WrV4bj0ccMIkJc8lHkZBnVFsFLOw2GYN/tPagaioDBWF0tzNkP4mhzVy9eM1cJpMtHZ7LVk+KeNVVimHTnMNC+YrED2UgFnPsAPWqn/UXibqI8OpKrIGaQjQlFsMot0PX6Vzwz4XUosk4uCAVh6BT8JkAOpI1y7dwTTCKgXe8Vssdn9Ov/MZ+H/ELTPy5YwjkFkKG6NbVr3Fw3XrfXXSnzGsxDg1TFgIoVRMbAaAXwxZgB0uTe1aQmgajaDlfPMPTu2+7sQGNwkcoyyorj+IA29r7GluD8OwQyiaNXVgrLbOxWx30Y+lNmavBNLm1hxmF2KecTqLmYDuQK1Ea2AHYUj4NDmfN0X9af1o6FMLugbDkzhFZvxfgLqJRuujfy33+R/WtNQ54wylTqCCD7UbU0C6sofMqjbTmfNQa7EgBuAATuQACfmKPxLBmGQob9we69P8AnpQFryBD1MUJmhw3MODXtTVWaYIrO2iqCTt01O9e8HhsRIoYGJFIzah2Ki1+4Dm3tY96a0+nsu+0QdlqJjMNPiUjXM7BR3PU9h3PpSjFeJGVvJCWQDdmKMSb7KVOnvr6VYjQPZogWJH7+cakH8Ea2K3/ANPzpdi4grSXkLKiqWZstg5zEgZQLeW2mu4rVo0tQbaxyfx1Eb7rduU6/MbeH+OjFB7RshQgE3DKSb6Kw3ItqPUU6U0p8PxsmHiVhYhdAdwN1B9bW+lXvtSZsmdQ+nlLANrt5TrSNmN5CDgRpM7Ru7lHjkrxyRGOWOEyhoXaT4Mti4BNxY3B1v8AeNYzwllRil1OpIK2KmxyPa24zAn/AFCtZxLHKcVFG0LSZLyABTZyysgAJ0FtSSdrDelWN4FI07vHBy0+IqrpmMm2aJhs1tDmADaDStnSWqlYDmIampnb2iazgXAsGj84RAPfNucmbbMEvlDetqVeII35sjGQGIiyR2+E2Ave+vXb8XYWpbHjZ4xYkn+eGeNvnZWU/KquJ+0TaKGufwwyn+uTKo9zTnqJ8xdlcrjEXYWJFhR8PhmWTDn/APplXLZlym/q4JIa3T5U9i8XLYKhMjEaKlife+wHqTarHh7wkI1fnO55hBaMOcmn47Wzt0sNLC2tF8UcGdnjmgUEopRoxlW63zArsLg3Fj0tQBrK9+2EOmcJvg+F8JGLmRpXDXjdjFbyxyKU8pB1ZwpJufcC1LPEnD/s7OULqshVJkiyAyJmtYZhlDa6GmmC4iUYMcLNzVGUNyJMwG1swX/NUOPYHF4lSBhyAfxmMaXF7x58zfy6de4oodAPcwlCrHG1SJsuB4oyQRs3x2s2lrOpyMLDsQRppSvF+MsOk3K87C+VpFAMam9t76gHcgG2val/EM+H4fHD8Dv5CFsMiks7hQvwAL5QNbX60Pw/4VjaMPMpsw8sQNgF6Frakne17AEDWs7am0ux48YjrO+4Ig/nMe+JOBLi0AJyuoOVrXFjoQw6qfQ3BpDgMJJDNdzlxJJIdjdZgABlzgDMtgNCMy2B732N6DioEkXK4up/I9CD0I7jah16jZ7TyIR6g3uHcTx4sCVXlBjzNM4VhrcLFEqjLfMbBzpuNauT8Ua3khc+r2jX+oZv6aXR8UngiAkRgwGQO9uWz6hczKSQraakCiYCFcSmeWR5DsyGyKjDdTGup/1Ei1vmxctIAc8wSPYTtHBimfiWMnfLA4zA68sDlp/PIwN/Ya76dtXCWyqHIL2GYqLAt1sPeuxqFGVQFA6AWH0FMOD4XO2Yjyr+tJk+s4VRiHVSgyTmN+G4fIgHU6n3q5XBXa2kUKu0QJOZK4a7Uq05FHiHhnOS6/Guq+vcVhzcX01HT17V9NIrM+JuDXvLGNfvDv6j1rF+p6LePVXx2IxTZj2mfPcKs8zZpFy22Djyof4Y93b+JtO1PMKjxnMk0gk/ESGB20MZ8tvQAe9cU1X4hxARAC4zG5GY2AA3Zj0UX9zoBWcmqtscInH4H/sv6SINzcy4XMjsFKwzZS8hVc0LLfV8pa8Ulz1NjY720q4bDJI3l1hjZgtzcyyZvM7nqAQbdyb6C1CwcRdbG4jJzNcWeY3veQfcTayDsL9qaJpoNB8h+Qpy/VhRsX7j2RxBpUWO5uvAhy9rk7C5Ptuay0XDuY0RYeeV+ax0uEDBzb5ZV+dO+LH9jIBuwyf7iE/vRsQVWd7X8ipEigXJdruwUdTYp9O1d0ZIqZh31OXrudV8DmXZcQEUs7BVFySTYDveqfC+LrOzhFcBMurCwIN9QL3Gx0OtV+J4Vly80Zpm/dQAgqn8THYkW1Y7bLvrZ4XgxElr3YnM7bZmO59BbQDoBVbaRSnvPuPj4llcs3t6jHmWF72A1JvYD3PSq2A4rFPm5UgfKbNa+hO1iRqPUUg46TMzgsRAllYEhUaS9yD+IAZV1Nr1PDj8mUxFRaUswYb3VR5T0Iyg2I2tRv0jCneYL9QDb6c1gau3oWakHivGkJylv5lLSAblBYBAehdtPYGlqlNjbRDuwVcmCx/jQKbQRc1fxlsik/w6EsPXQe9OOAcYGJjLZcjKxV1vexsCLHqCCCP/ABS5OBwwwu8sayuqMzlhcaKSVQfcXS1xY9b0PwxhjDIyMbloY2J7spZSfoR9KcZazWSnY8xVTYHG48HxLviaK/JY/CJCp/1rZf6gF+dE4ViisQisWlR+Si7F9M0Zv0HLsSegU1bx+GEsbxk2zC1+x0Kn3BAPypPBP50cEpiGJw7G+iEBmcgbZyAQp/jFW05W2rafHMvYClm4eY0dZEnVOaZW1E6qAIovLdQp3DXyixJJDEm2lXS1AiQItl0Gv56kknUk7kn1pRw/jDS4kqoBhykg281gbB79Q5vYdlvSrn1CWQcCGzswD2Y6lQMCrC6kWIOxHWlPC+BiCVnWRirLlCG2mtxmbd7agX1Ave9NC1RQSQBqTpagrY32r5liq5yRC4eIuwVdz+Q6mtXhYAihR0qrwvA8tdfiO5/sKvitjR6f013HswFj5M7UqVKdg5KlSpUkkrwRXuuWrhkmU4/wG15Ih3zKP1X/ABWZaNWIJUEg6XANj6X2NfUCKQcZ4AJLtHZX6jYN/g+tYmt+nHJenv4jFdvhplQ1eg1eJYyjFWBBG4NRTWHyDgxvg9QHFpgEt94suRerEMrWHbbfYVeXGKkztAoadj55GuUiBUDQbZyAug12vYb4tcVNNiCCrI5JQeUnkpe5INrE21vfUkdBWuwsKooVRYD5nXck9STe561tet+kpCjljz/EQUG6wt4HEPFHYliSzt8Tt8TdhpsPQWAruIlKqSurGyqO7sQqj6kfn2rgNV+FY2PPz5X0jkdUXSytqlyALs51IHQNt1pfS1tqLMk/kw9jBFhnwCq6w6MsAGbqHnYXYnvYNf3f0pVwqL9pB2AxGX2VuWo+Sn8qtuyqP2TYtx5mvlhAuSSTeQAk3vqRQOGkNJEUuETDj4iCxEhBF7aXuhJI3rSsJ22HPGMDEWwNyjHmP81Z2XzYhyf/AH4U+SAMPlc08vWX4hNy5prjZ45bd18p+vlYfKlND7mYeccS+o4UH8iafiCFoZFG7RuB7lSB+tAwk6yzGSPVORGtxtmJZmW/cAC9u9WhKCAQQQdQRsR0IPaqfFOJLh4i5F+iroMzb2v07k9r0Ku1gprA5JhWVchj4jHNWb8TRmM81dFcqGP4ZVI5T/OwU99Kd4XECRFcAgMAwBFiLi+oqYqFZEZHGZWFiPT/AD27WFVptNT5P8GSyveuJl+J+ITMoTKVU5Qy/fkbqi22UnT+L0BrQcGwRiS7/vHOZ7bA20VfRdvqetVuGcChgYuoJbUAucxUHcLf9d+m1OsJhWlNlHueg9zR7bg+KqhxBVVMpL2HmcjUsQBqTsBWk4Vwzl+ZtX/Ie1F4dw1Yh3bqf8dhV4CntLownufuR7M9SCuipUrRgpKlSpUkkqVKlSSSpUqVJJK5au1KmJJS4hw5JhZxr0OxHsaynEfD8kdyvnT0+Ie4/wAVt65aktToar+SOfmESxl6nzUNXQa3eN4TFL8S69xofqKRYvwuw/duGHZtD9RvWLd9MuT7eR/zGFvU9xDJMFUsx8qgk+wFz+VJPDrmVmkb7pLf/I4uf9qFV+Zp/wAS4RJkZJY2yMCrW7HfUbVTwGFWFBGgIAvubkkkkk33NDRzVUy4wx45+JGTe4I6EJxObLDK3ZGP5Gqnhw3V37tkH8sYC/qDVrGQCWNka4DCxI0I9jXrBQLGionwqLDqfme53+dcW8Cop5JH+06yZsDeMS5ekviLAO+WWIXkTRl0BdL3sL6ZgdRfuR1prmrt6HTe1bBlnbKxYu09TE4Hj8sIyKpt0R45LrfotrG3prTXhvDJcQ4mxV7D4EIAvrfVPuLf7tyT100rRq5O1z7XNXcPwqV9kIHdtKfOpaz/AOaYJ+ItXRs+5sgSteuxgsbAEnsNT+VPsL4cG8jX9F0/OnGGwiRiyKB7Van6bYxy/AhTco6iPAcBJ1k0H4Rv8z0p/BCEGVRYCiiu1r06ZKh7Yuzlu5yu1KlMSslSpUqSSVKlSpJJUqVKkklSpUqSSVKlSpJOVKlSuSSV5NSpVf6ZDOUGXCo3xIp9wKlSqOoKnI8TikyjNwiH/wBsfK4/Q1VPCIfwf1P/AJqVKy3Rd3XiMAme4+EQ/g/qb/NXIuFQj/tr+v61KlXqRficYmXYolXYAewtXs1ypWkBhRiBPc9Cu1KlEkkFdqVK7JJUqVKkklSpUqSSVKlSpJ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4" descr="data:image/jpeg;base64,/9j/4AAQSkZJRgABAQAAAQABAAD/2wCEAAkGBxQSEhUUExQWFhQXFxcXFxgYGBUZGBgXHBcXFxcdGRcYHCggGBolHBwYITEjJSksLi4uFx8zODMsNygvLisBCgoKDg0OGxAQGzQkICQsLCw0LSwsLCwsLCwsLCwsLCwsLCwsLCwsLCwsLCwsLCwsLCwsLCwsLCwsLCwsLCwsN//AABEIAOMA3gMBIgACEQEDEQH/xAAbAAACAwEBAQAAAAAAAAAAAAADBQAEBgECB//EAD8QAAIBAgQEBAMFBwMDBQEAAAECAwARBBIhMQUTQVEGImFxMoGRFEJSobEjM2JyosHRgpLwB0PhFVODk6Mk/8QAGgEAAgMBAQAAAAAAAAAAAAAAAwQAAgUBBv/EAC8RAAICAQQBAwMDAwUBAAAAAAECAAMRBBIhMUETIlEFMmEUI3FCUoFDkaGxwTP/2gAMAwEAAhEDEQA/APuNSpUqSSVKlSpJJUqVy9SSdrhqXpbjeMomg8zdh09z0qj2KgyxxOgE9RiKrYjHxp8TC/bc/Ss3ieKyPfXKOy6fU1RSRSbBlJ7BgT+t6zrPqB/0xmFFX9xmim48PuqT76VSxHHXALEoijcmwA9y21UVWsNNwyWXmSvGzZc7EykjQXNkQ3OwFiAB60Kq2y4+5sCct/bHtGZs4/FcTuEGKjLsbKqutyewq8cS/wCNvqaxXCOAB5SXd1MbJIoUIAVvdbkgte6kHWtjIwUFjsoLH2Gpqt67X2qxkpZmXcwkfiWVlQzWdvhUsMzeyk3NW0x8o+8fnasFwjhhbFxSuPO7STNfcDKSBfsMyL8q24WparUnAadqf1ASRL0fF3G4U/UVch4sp3BX86xHG+PmIlIgrMvxu5tGhOw0tmb0BpPhPF8wdQ6QyKzopMV1YZmCjy5mDG5HamKzqAu7/uDayoNtM+uRTK2xB+dFrLi4P96uYfiTD4vMPzoqa0Hhpc1EdR4K7VfDYtX2OvbrRwacVgRkQU7UqVKtJJUqVKkklSpUqSSVKlSpJJUqVypJOmgYrFLGMzGw/wCbUDiXEViXXUnZRuf/ABWN4pxPRpZmsq6+gHQAdTsO5pLU6sV+1eWMIqZ5PUZ8Q4w8mi+VPzPuelLwtJ+C8eXEOUyMjAZlDFTmXqfLsdtD39KeAVi3Gxn/AHO/iMVlSMrMDxFZcViZEOyMVVGbJGihsoJvuWPoTVrEeGDEhdkiKrYsFvmtfW3l1I+RvtTXjHCEadWKgiZWTXpJlsCD6r+aDvRkxRnSILvoBfrMtgSR1SJvMehYBe9ayOdilOvPEQ9FSzbs5/mWvDZflurkty5GRWJuSoVTa51NiWW/8NX+IpeGQd0cf0kUXCYcRoFXYd9yTqSfUkkn3ossd1YdwR+VIMVawsOsxxRhMSrHAFxDW25EBv8AOT+1E4mgMMt9uW9/9p/586o8AxXNYnryMOD72ernH2y4aU/wEfUgf3pm4Zu4/EpWQEkgw9ptbZlw8Sm343uz2+i0fHYgRRvIRfKCbdSfugepNh86BwWXmc5+hlsD6IiJ+oNUvEUypNCzEkIskhj0KkCwU9+YXKga99Ku677+ZxW215EDwvh6820jKTDq+3mxD+ZjY/hBuP5x2p3Nw6J3SRo1Lobo1tQbW0IrwuHlK/tEwrMR5gYm36jPmJNtr26UPg+CZHkYoIkIQBFYMpIuWcAfCCCotYE5SSKtdgkkN/iVrXaAMRhkpBxzxNHhmyZGkZRd8pUBOoBLG2a2tu29r044rKyRnJ+8YhIxvd2NhYdbC57eU0jh4CjS5LXiib9oTrzJN8pPXWzMe9h3qlVK7S79TtrtnCx3gcTzESQBlzKGAbRhcX1HenGD4l0f6/5qllryRQ0dkOVhcAjmaNWvtXaR4PFFPVe1OYpAwuDpWlTcLP5gGUrCVK5XaPKyVKlSpJJUqVw1JJL1S4nxBYVudSdFHc0fF4gRqWbYCsTjsW0rlm+Q7CkNbqxSuB2YWqvcZyednYsxuT+XtWa8Wks0aDUAM9jsWuqJf0GY1olFLeNYYXSRhdADHIP4Xtr7BgL+jE9KydI2bwWMJqF/aIEtcK4UkC6AF7edz8THc3PRfTpV7DTq4zIwYdwQRS3ByqTycQSUhXNJ1My3CwL6l/veqkbE0xwcBzM7ABpCpKrbKgAIVRbcgaFuvsBRrqCMs55JnK2XACjiV+Nq3LGVS2WSNjYXYBSCSB17fPY1V+3xZ+Yk6ozIlwwujLdinUZbnNsde1NOGcRjnBaJr2NjoRY9N+/Q7Un8P4d4sVPEyNky+U2OQqHLLrsdHZf9FM6ezbWUIgrUJcMplz/1sp8cYcfihZW/pfKfpemHCuKRT35ZN1IzKwKsO1wenrtoa8y8Cw7nzQRE9woU/Mrai8N4NBCzNDGqsws1r3sLm2p0GtVb0mHtGDLrvB5ORE/hfAyxYjFKyERAhY2OzDMzjL3ADAX9KccewTTYeWNLZ2Xy3NhmGouemoFMQtewtTcS26dCgDET+F+HSQQBJcucs7kKbgZje19Lkd/WkkzfaOKGLdYwhb0WMcz83dPoK2oFBiwEayNKqKJHADuAAzAfCCetqIrckmVZOAB4hbVAtFC1S46sv2abkC83LYRi9vMRYWJ69R6iuBcmXJwImXiZlnPKIzeaKE7hQP30x7/hUe34jT2DDhFCqLAC2/zJJ6knU+pJ60l8E8GeGJmlTLIxyhSQSkagBRpcC5ux96L4k4+IP2aEc2wLE6iJTsWHVj91evtuZxuOwdQKNhdzQvFeKiM8tF5kxF8mwUHYyH7o9NSeg6jLviOIS5mhkdgu/LWBUv2TOCXPzNtr1fHD3MYLiSJGbPJIwEhfSx5yKwdVJtsdAADlGlaHCT5SsLKiNlvHy/3Tpv8As9NLC11O3S41qxQIOBmU9znk4mR4F4tcSiHFalmyLJlCFXvYJIg2ubagDU7da3WFxBjPp1H96UYzw7DLiFxDgllscv3WZfgZupI/sOwpmRS7sAwZOIatWAIYx9FIGFxtRBSXA4nIbH4Sfoacin6bRYMyjDBnalSpRpWSuGpelvHsdyoiQfM2i+/f5VSywVqWPidAycRH4i4hnfIp8q7+rf4FZriXGI4CqtmLNqFUXbL1J1Fh09auqKzH2MTY6RX2za62uqRxlV9BdgT8687Vt1FrPZ0IxaWrQBOyZpuH41JlzRtfuNmU9mU6irbRhgVYAgggg9QdCKRYfhmSXKrZHN+S51DDflP+K3bcjUaineDnzrcjKwJV1/C6mzC/b16irW6fZh0PBkrsLe1u4nxGKMLIkhLCJhIpPxNFlaMn1aMtr6C/WrHiPiwRMiOMzrdmH3IiNW9CRove9+lW+IYNcTHYMLg3R1IbKw9R0OxHb5Ui4J4WkEgOICCNSGCIxbO3S9xoott7DYauK6WANZ2PHzAOrr7UHB8/E0HhvBcuAXGVn87DtcWVfkmUUbivG4cMVExYFwStldgbWuPKDrqKvik3jLDZ8IxFg6tGyEj4Wzqt/axIPe9CT9x8t5hmBVPbF3iDxLHJDkiaRDI6ozFHSyE+azEWF7AX9aqcIwGHZZDynjMbFeaqE2YW82ZLkH39OlD4dhF87Mj3HkmiAz2PcoNTp23Ft6YycGnjBMIlZHAGaNkVwtrBZBJo9hs3xW06a7FdKIu0TMNjudxnnCmafH4ZzIGCoTdGbI0YUhmt3dmTTW1hrpTbjvisQOY4o+dKuj+bKiG17FrElrW8oGl9aTYHh0kZ5ivkkQBEVWDhFFiVk6OzbsPaxvrQcFhGeHDtYEyTO0tjlzG7sUVidCzXIudclr61U0Atk9QgtcLhe/zNf4c44uLRiEMboQHQkG1xcEMN1Otj6GnIWs5wzDLhOficQRAjBEAYi4UMSCxW4zFmsFF/zrSwSKyhlIZWAIINwQdQQaWdBk46jVbHHu7kC13LRMtQLXNsJPAWvlmLSXBY7PKiuTK8iZvhlDa+Vj8MqqbC+2Xa2o+r5aDicKsilJFV1O6sAQfkaIh2+IK2veODF3CuKxYgfsz5huh0dfdf7i49a8wcHRJM4zWBYpHf9mjMLMyLbS4v1sMzW3pZjvAsDkFGkisb2Uggfy5hdD/KR7U94ni0giaRzYKO+rHoq33YmwtqdaqR/b5nVJx7p7IpTxnjsGGsJXsx1CqCzW75VuQPe1L8bxycpqiwXOUtm5rEnZYly6ufUH2NK8H4VaZ5GdGUOjDNIf2hl0KOBckEag5umlq56AHL8SpuJ4TmavAY2OeMSRMHQ3Fx3G4N9iO1O+G4i4yncbeor5f/ANO5isrpawljEmXs6WVvyIHsorfRuVII3FU5os/EtW/q17poK7Q4nDAEbGiVog5GZSeWrF+IcXzJSB8KeUe+7H/natZxDE8uN37A/Xp+dYAG+p3Op/Wsf6rdgCseeYxQuTmEFJeIRGPEiRRcsAwH4iqlXT3MdiPVadLXjF4QSoVJI1BVhurDUEVm6WwI+W6PBhbl3Lgdw0TJKl9GRu+3zHQg6dxaj4TDqgCqNLkm5LE3NySTub96yz4uSB/NaNzvcXhm7EH7rW9b6ag6V54h4lkyFQETNpmUs7a9FUqPN2OtP/o3P2nKxb9Uv9QwZe8B2EUoGwkNvbKtv7VqVFJfCvDjBAA4yuxzFfw6AKpPUgAA+t6dqKFbzYYWv7eYRa84zCiWN422dWU+lxuPUb/KvaiirV0OJY8zI8S4jGiEzBo8VFGblGyFwoJBHR0J1B6XI0qpwGPGYgMee7FMoN5mTVlzABUXYA2u3UVtsTg45RaVEcdmUEfntS/C+HoIH5ytIqoCcpkIjVfXYso6BiQL1pjU7lxjmJfp8NnPEzWP5iMWkuHSxdiqiVVvu+QZcRCfxWBBB6iwpLxhYc6tY4eRm0YaK97kfysfMD+etaLjfFIMUh+zuWnhDOoKOvMi/wC6ELqA/l8wt1UV894ZiQ8kK3VouegA0Nhz1K6fhtt6Cma23DmK3Da/tj/H4mSSKEYgsVLH7LEf3rjYM99SQCQCdlOtya2f/T3iSPh1w+02HASVO2p1U9VvcehBB2pdx3EwrihI+6y4e3bk5JNf/tNj7LVzwColzTKuUAGK9rZ35sjyHXcC6C/e9csUbcQ1QIfuG8Z8Zlwz4YRC92eSQbl40ChkHqc9x6qK1EDh1VlN1YBge4IuPyr5vxfHYnEyDExheVHnEUZH7xCVzZmvcFsoIOy3FbPw5OEVId1ZeZA34ojY5dPvJe1u1vWqmviESzcxjjLXLUbLXkiqFYaVpVNja17G19r9L+lYPEeHcQsb4jETgzKuYZRmOa40DPoqX6KoPrX0Iikvi1suElPov0zreqrkHiVdQRkxWvD+e0gzWCBFUEXQsQWbOnUarqCCLaEdQvxObCkLIAV+7zWIHsmIA8w6WdQ/qaYeFGzRySfilYf7Qqf2pw6gix1HY7H3rlj+455nEX2jHE+f+DsKWxWcarGjh2X4c8jDyg+munS3rW2NEWMKLKAB2AA/IaV5alrm3tmEqTYu2XeFS7qemoplSHDSZWB9dfangNN6V9yY+JVxgxB4sntGq9WP5DX9SKy6038WS3mA/Cv5nX+wpQtee+oWbrz+I3SMJCrRVoS0UUustPTxhhlYBlO4IBH0NCwvCYI2zpDGrfiCgH5dvlR1ooplGIGMyhVSeRCrRFoYoq0RZyEWhY/iEUCZ5nCLcC5vudANATcmirUmw6yKUdQyMLMp1BFHXGeZU5xxBcM4xDPpFIGI1IIZWt3yuAbfKvfHMA08DRqQCSh1uFOV1Yq1tbMBas9i+GchlRI2mFs6HMyywAEAtnUFmUX0Cgt762DjlmGJgEWKlDOWJZmJDBUzhOWwyajplBsDretJKM4ZDFWuxw4ibxUyrM6TJKo5doUQr5JyoRTdbFkPnIa9tSCARS3G8XUTLIcKsd0ijFwuUFc5Ziwvbyn52p9i8Ik0eHxckmfEtLFfsoZ1Qoo+6oDHTvqbm5q/4s4CEkgDAGJmKsOnM+KMt3XRhbuRToBxzE7Mk8dTJSYIziNggESG8UWoUrmDnOR5jmIvbpp1r6z4c4rBMnLiAiKKAYbBSgtYZbaMvqNKz+K4Y6wF4gCy5SbqzeW4zHKLE2W5sN7VR4Xj0jlXEHIVhZ0kZDmSzKPOh3y7Ejpc32FcZcyUsynnowvDOPR4fCcqQANEuV7jYoLN+n5iq/CeMeTAi92EmHAt2ZwjAf6WIqnxecYsQ4iXAhTmV5XjYvdMpIDJ5cxvl6E6VxeExYnEB8E7RwoQ7kEWMoIb9nf4bWzN01HW5Fh1OHcDwZ9bMy3y5hm7XF/pvXtlr5V4bwAGPhmZbxFnSNmuWZypKyEnUgkEC+979q+r1UiNo2RmV2FLOP4Jp8PLEpAZ0ZVJ2DdCbdKavQmpYw2MjmJ/D/C/s2HSItmYZmYjQFmOZrelzpV5qK1DagNLKMcCCahsKK1CagsJeCaneDkzID6UlNMuEyXUjsf11omlba0o44mR45JmxD+ht9BaqfQ23tpfb5+lG4ibzSfzt+v/AIqrimAjcm9gjk23sFJNvW1YDndcSfmNDhP8TOcHeeQGVJ2dwfOjElL/AISn3V7Eeh954d4pi5mY3IAJFnCmO4Niq5SGFjpfXanfBhJFNhjM8JV8M6KIxYgLldS5PxWtbQAea/pVHgskbrKH0jGIYs2jB1598lgb6my2I1uO9erGnqI+0TELuvTRljftWS+ZIxa90Bc+93Fv6a8+EsfLLzBJ5lRgFdlyuTa5BWwuLW1sN/nV7G4uKKI5CscYxrLuAqplNwfwgvc/6qF4adWSR1IIaaQgjUEAhRY9dqU1lVddXtEaoZ2s5MdLRFoS0Vay1jsKtEWhKaKlHE4YoxWCxDYl3RkSMxxpnN2bQuzBYxpck/ePTY0qn8PtPEJi7sLCRFEjrJYeYEMtkV7XOXLbW1968cPx2IkneYNIckxTkKRl5QYowykgZrXa+/rbShzeKsPDJJBNHKuHPmb4Ty3Y3yXja5Vzrl6X7HTTC2qoETD1sSTK3HsJhcDJhZVDCNg8oLM7BpDlIJTa9mLaD16V7fE4qWOLFSMGw8k0TgG+ZEOkYB2YHyE36savcc44yLDiJMIBh0zgDOGazIEHkCgA7DQnRutZIcXxLYaPCctohYZGceXKpzDKNybBd7WFNV528xa0gHIn1jhvEgq/83rP+Ilkn/YwBA0vMGo2GRmJAG5JsPn1rM4bjjhQJFaNtV12zD4sp2Pe29iDTD/p1FGMduxfkSeZjdmOeO5Y97Ei9WJwMyiPuYIYyTicQhw7KLWPLNzY5WXLYjuHVfoaQ8O4iqwNGNpMQyydLq0zFxp+IaezGqOLw7S4zEcxGktO+qymIHK3lOVdja3uRenDeH4eXpgnvfNf7ZJ8W99q6JOSeD1NHiuIriJMNFGAGMsZuOixkSMfTyqR8x3rbk18W8PiSHiOGyKUDSZGvKZPIwOYWI62GvpX2V2qjnEPpzuWeWobGvRNDalmMamG/wCp3EMRCkIhZ0R2ZXdCVbNYGNcy+ZQfMfLqStqo+HMZjynlxAlQC2aSO8iuDYqdQ1rdSSR63p/4xmkD4MRIryGZiEZsgIETgm5Hdh9axWDigkxSmXM2IZhJM4ORsOUDCZTY+RLZCp6760atQV5ithO/g4nvjPFcXDLpiJOacuVWy8prtlsI9gB166jWrqcdx0TK8rI6F0DJkC6MwUhCNc2pte97UDiWLSZsMeajlZoWDAWMiMfK1j8JK5rgXFwfarGNYz4sooi0ljWJy55kAjQSs6xAfeNxnJHxAbC1dsRNp4g03lvum4YVb4S2rD0FVGNH4YfMfb+4rJrOHmk3UymPH7WT+dv1NDFWOLraeQfxX+tV1rDsG2w/yYyvIEzn/oc8cjmHl5WJIYlgVUm+XLbYdADY2omH8LyICqzLbMrZjGS5ZWDjNZgNxv2rRrRFrQH1K/A5i36OrJOO4in4VPKxJESMdDKrMWI/ktr7MSK0PD8KIo1jXUKNzuSTck201JJrqGirUs1T3cMeJZKVrPEMtEWgrREriy8MpooNBWirRhORJ4i4ZEA0wMiStlQctgvMc+VAwII66tuAD2FZLj3BFSZYAc4jjRnY6lpZMxdj38uUDsK1Pi8TOcOkChpM7SZb2LBUsbE6A+cb6e1JeCxSSzTmZCjho1Km1wBELbEitnSZ2TL1g52iKpuFu8YTmMwSxVWYsistit166gVb4pjpcVJhYWVcNZyeaxUjMqtYDKdSb9bexrS8C4XaMoRZ42Kvb7xPmD365gQfe46VX43w9Ah5gXINTmAIsOpvTRiu1lneDpHNC7typsjNHiIkswkWNrCVEuSrruLdCw7W1HAuCYXD3kw0ajmKDnBzZl3FmJPl1vpXyvhOOMcp5LwRrAsk45sbxvJmBXJnuCy21Gmnl3p/w/xYMOVcEfZpLM6X/d5tSyHoBfzLtuRY7hsUnkRtLFGMxdxSRocfLGS6KZwxkVbrZ2D5WY/DcG3fXpX0J8fHyraXrNY3AidpJSjPFJOrMAPM8IyBrKejBTodcpq1jMXgEF1wRb3iEY//AFI/Q1bcQBxKhOzF3C4TPj4jHqsL55GGy2U5VJ2zEkab2uelfSSa+b+H/Fsr42HDqsEcLlwUjVjayMw/aA2zXA0t3r6Heg2Mc8w+nVQvtnomvDGuE15JoBMYinxNwRMZCY28rA5kfXyuNttwdQR1BrM8O8LYpAUvh4lOhZczX/02F/ma02B4/h5naOOUF1LDLZgTlNmK5hZwD1F6vk1PVZOINqks5MyGI8BxMc5lkaZQeU5CqIze9yiAB7tv/bqHgXBcUuJWSblqqBhdWzF7rlAvbRNyb9hWxJobUI6h8YMt6CFgR4ng1Y4Z8Z/lP6iqzVb4Ovmb2/vS9f3wrdRD4miy4gn8QB/K1LVrQeMoNY391P5Ef3rNvJlUtYmwJsNSbC9gO5rM1tZW9gPmGqOUzLC16eVVGZiFUbkmwrMQceebRPIP4VMknzsMqn62q8sJUZ+SWYWytM+ZixOVQqjNlJOgAK70zToDx6hAgDqc/aMy7Lxlf+2ryH0BVf8Ae9gflel48UPG450ahCbeTMXF9AbH4/kKd8RiZcsVlExRTIRcpHcanuSTcAfM6V5wPDY4zcC7nd21c/P7o9BYU5cumoBXswKm+w5zgRmpoi0EGiKazwY3DKaIpoINemvY23sbe9tPzoymcPEW8VZJZEWLERpiYycourHUWZWW++x0NxaqfBMOYp8QGfmMXQu1rAvy1JAH3QAVFvT1NIsRKYMKUnwzoQmZZLZm54JLNmQnKNVIY7kmjcG4g1s0h/aMS7kbZ21P+PYVuaevaBhsiZWotHkczeiZY5Y3+7IOS/owu0RPp8a+7CkfjZgYXsGJuCoVS2qnOAQPum2pPSqnEuIFoWA1IyuB3KMJLfPL+dUOPYvnxWEhVWAJZbXK6EjXSxprEG1wIheGJisTKmKOHw6gQZUV2DnzFGzWQb6CxzdTWbxHDYR9oWd3+0lmaCJAVR2NmUoguW819CdOoo3D/EZjkLKFaSNDGJS2WPIe6DdhcjTTX6POBJIzGZYpJpGH7wgIlj0VmsFT+UEn1qpIAyZBhiAJuzioFULJLGsmUFgXUakC9hfYm9ZDxHLh5QRzIyRsQY2IP8INxf5GtNw3AlAxkKvI7ZnNhYGwUKt/ugAD8+tXVQdh9BS51ODxHDQGHM+Z+DOAyvjIsRkKwwl2LPuzFGQBLBR9691FtLEnavqWavF65mpd7Nxha6wgwJ6zUp8UY8w4WV1NmsFU9mchB+t6Zk1m/HeHkkwwEalssqO6qLkoA97DrZspt6VVTlhmSzhCR3EHhYNDISkSvaNUS8gUqD8elj5jZNT0G+tbTC8QWTTVH6xuLMPbow9VJFZrwjgIp4Gcjzc1ssikq6kBRow16HynTuKd4hZMmSRBiUHwsto5kPcagFvVSvtRbfTdsHgwVAdUEYsaGxrNrx8xtYkyqNwQEnUeqmwf+k+9MsBxmGe4jkBYC5U3VwOt1Ov5UpZUyw62KeJeamXBE0Y+tvpStjTzhUdox63NTSruslrOoDxDhs8Dgbr5h8tf0rCqa+mMNCK+ecSwvKlZOgOntuP70v8AWKiCtgltO3iCQDpXp7+UrYMjq632LKQQG9DtptcdqBLOEVnNyFFzYFjb0UamlB8TK1smVQfvSMPyjTU/MikNNXY7bqxCWWKvDGPOI8RBkaX4GfLnjkNgSFCAxTAFCCAvla23TqNeNRD480f8y6f71JX6Glf2iRxb9u99wkfKX6tr/VQU4TMRlSNYluT53vvqTZbkn51rtVU/NxAP4MSN1g4rGRNZh5ldQysGU7EEEfUUdTSPw/wYYYN5y7OQW0yrcfhW5t777U6BrNfaGwpyI2pJXJHMMpoitQFNEBqwM7Mr4sJmaWN3lWGIRHLCLu7sQwZhcZlFxoTbQntZTh4YYpvs74eSWTKGzxTOnlJIFwzXVtNtR60y8VuftUfLMqMI7yvEhY5cx5YIAPZ9bX0ApZw+fDcw4mLFO8lsjLiI2VGAJuFlVRyzcnUg16HS49MYmTf95zDcTUxH9mZdr8qYKJLdTHIhKyWPQ60y8JcNwr4b7RMgymSS3MYiO2aw8hOXe+lqBw2LD4leWzPFhoSZJCzefmb2Dr8Kja6/EWOvehi8G2GcYhFskWZkgkLMoU9WBJCSHuBYZrdzRLULjAlEK1ncY+8V8LwkyrOMRHE1sgZQHWQDZeUpuxHS3tXrC8dkihjhw0RKRqFEkxsWt1EabC/cjcaaUjGFkXGLJOsIbErnHJa+QKNmuATe/wAXtX0PA8LQxXuKotAxhjmWNjFjsGDMzwzxo6yBMWqqrEBZEBAUnQB1JNlv96+natpevmfjGBFV72tlNz6WrV4bj0ccMIkJc8lHkZBnVFsFLOw2GYN/tPagaioDBWF0tzNkP4mhzVy9eM1cJpMtHZ7LVk+KeNVVimHTnMNC+YrED2UgFnPsAPWqn/UXibqI8OpKrIGaQjQlFsMot0PX6Vzwz4XUosk4uCAVh6BT8JkAOpI1y7dwTTCKgXe8Vssdn9Ov/MZ+H/ELTPy5YwjkFkKG6NbVr3Fw3XrfXXSnzGsxDg1TFgIoVRMbAaAXwxZgB0uTe1aQmgajaDlfPMPTu2+7sQGNwkcoyyorj+IA29r7GluD8OwQyiaNXVgrLbOxWx30Y+lNmavBNLm1hxmF2KecTqLmYDuQK1Ea2AHYUj4NDmfN0X9af1o6FMLugbDkzhFZvxfgLqJRuujfy33+R/WtNQ54wylTqCCD7UbU0C6sofMqjbTmfNQa7EgBuAATuQACfmKPxLBmGQob9we69P8AnpQFryBD1MUJmhw3MODXtTVWaYIrO2iqCTt01O9e8HhsRIoYGJFIzah2Ki1+4Dm3tY96a0+nsu+0QdlqJjMNPiUjXM7BR3PU9h3PpSjFeJGVvJCWQDdmKMSb7KVOnvr6VYjQPZogWJH7+cakH8Ea2K3/ANPzpdi4grSXkLKiqWZstg5zEgZQLeW2mu4rVo0tQbaxyfx1Eb7rduU6/MbeH+OjFB7RshQgE3DKSb6Kw3ItqPUU6U0p8PxsmHiVhYhdAdwN1B9bW+lXvtSZsmdQ+nlLANrt5TrSNmN5CDgRpM7Ru7lHjkrxyRGOWOEyhoXaT4Mti4BNxY3B1v8AeNYzwllRil1OpIK2KmxyPa24zAn/AFCtZxLHKcVFG0LSZLyABTZyysgAJ0FtSSdrDelWN4FI07vHBy0+IqrpmMm2aJhs1tDmADaDStnSWqlYDmIampnb2iazgXAsGj84RAPfNucmbbMEvlDetqVeII35sjGQGIiyR2+E2Ave+vXb8XYWpbHjZ4xYkn+eGeNvnZWU/KquJ+0TaKGufwwyn+uTKo9zTnqJ8xdlcrjEXYWJFhR8PhmWTDn/APplXLZlym/q4JIa3T5U9i8XLYKhMjEaKlife+wHqTarHh7wkI1fnO55hBaMOcmn47Wzt0sNLC2tF8UcGdnjmgUEopRoxlW63zArsLg3Fj0tQBrK9+2EOmcJvg+F8JGLmRpXDXjdjFbyxyKU8pB1ZwpJufcC1LPEnD/s7OULqshVJkiyAyJmtYZhlDa6GmmC4iUYMcLNzVGUNyJMwG1swX/NUOPYHF4lSBhyAfxmMaXF7x58zfy6de4oodAPcwlCrHG1SJsuB4oyQRs3x2s2lrOpyMLDsQRppSvF+MsOk3K87C+VpFAMam9t76gHcgG2val/EM+H4fHD8Dv5CFsMiks7hQvwAL5QNbX60Pw/4VjaMPMpsw8sQNgF6Frakne17AEDWs7am0ux48YjrO+4Ig/nMe+JOBLi0AJyuoOVrXFjoQw6qfQ3BpDgMJJDNdzlxJJIdjdZgABlzgDMtgNCMy2B732N6DioEkXK4up/I9CD0I7jah16jZ7TyIR6g3uHcTx4sCVXlBjzNM4VhrcLFEqjLfMbBzpuNauT8Ua3khc+r2jX+oZv6aXR8UngiAkRgwGQO9uWz6hczKSQraakCiYCFcSmeWR5DsyGyKjDdTGup/1Ei1vmxctIAc8wSPYTtHBimfiWMnfLA4zA68sDlp/PIwN/Ya76dtXCWyqHIL2GYqLAt1sPeuxqFGVQFA6AWH0FMOD4XO2Yjyr+tJk+s4VRiHVSgyTmN+G4fIgHU6n3q5XBXa2kUKu0QJOZK4a7Uq05FHiHhnOS6/Guq+vcVhzcX01HT17V9NIrM+JuDXvLGNfvDv6j1rF+p6LePVXx2IxTZj2mfPcKs8zZpFy22Djyof4Y93b+JtO1PMKjxnMk0gk/ESGB20MZ8tvQAe9cU1X4hxARAC4zG5GY2AA3Zj0UX9zoBWcmqtscInH4H/sv6SINzcy4XMjsFKwzZS8hVc0LLfV8pa8Ulz1NjY720q4bDJI3l1hjZgtzcyyZvM7nqAQbdyb6C1CwcRdbG4jJzNcWeY3veQfcTayDsL9qaJpoNB8h+Qpy/VhRsX7j2RxBpUWO5uvAhy9rk7C5Ptuay0XDuY0RYeeV+ax0uEDBzb5ZV+dO+LH9jIBuwyf7iE/vRsQVWd7X8ipEigXJdruwUdTYp9O1d0ZIqZh31OXrudV8DmXZcQEUs7BVFySTYDveqfC+LrOzhFcBMurCwIN9QL3Gx0OtV+J4Vly80Zpm/dQAgqn8THYkW1Y7bLvrZ4XgxElr3YnM7bZmO59BbQDoBVbaRSnvPuPj4llcs3t6jHmWF72A1JvYD3PSq2A4rFPm5UgfKbNa+hO1iRqPUUg46TMzgsRAllYEhUaS9yD+IAZV1Nr1PDj8mUxFRaUswYb3VR5T0Iyg2I2tRv0jCneYL9QDb6c1gau3oWakHivGkJylv5lLSAblBYBAehdtPYGlqlNjbRDuwVcmCx/jQKbQRc1fxlsik/w6EsPXQe9OOAcYGJjLZcjKxV1vexsCLHqCCCP/ABS5OBwwwu8sayuqMzlhcaKSVQfcXS1xY9b0PwxhjDIyMbloY2J7spZSfoR9KcZazWSnY8xVTYHG48HxLviaK/JY/CJCp/1rZf6gF+dE4ViisQisWlR+Si7F9M0Zv0HLsSegU1bx+GEsbxk2zC1+x0Kn3BAPypPBP50cEpiGJw7G+iEBmcgbZyAQp/jFW05W2rafHMvYClm4eY0dZEnVOaZW1E6qAIovLdQp3DXyixJJDEm2lXS1AiQItl0Gv56kknUk7kn1pRw/jDS4kqoBhykg281gbB79Q5vYdlvSrn1CWQcCGzswD2Y6lQMCrC6kWIOxHWlPC+BiCVnWRirLlCG2mtxmbd7agX1Ave9NC1RQSQBqTpagrY32r5liq5yRC4eIuwVdz+Q6mtXhYAihR0qrwvA8tdfiO5/sKvitjR6f013HswFj5M7UqVKdg5KlSpUkkrwRXuuWrhkmU4/wG15Ih3zKP1X/ABWZaNWIJUEg6XANj6X2NfUCKQcZ4AJLtHZX6jYN/g+tYmt+nHJenv4jFdvhplQ1eg1eJYyjFWBBG4NRTWHyDgxvg9QHFpgEt94suRerEMrWHbbfYVeXGKkztAoadj55GuUiBUDQbZyAug12vYb4tcVNNiCCrI5JQeUnkpe5INrE21vfUkdBWuwsKooVRYD5nXck9STe561tet+kpCjljz/EQUG6wt4HEPFHYliSzt8Tt8TdhpsPQWAruIlKqSurGyqO7sQqj6kfn2rgNV+FY2PPz5X0jkdUXSytqlyALs51IHQNt1pfS1tqLMk/kw9jBFhnwCq6w6MsAGbqHnYXYnvYNf3f0pVwqL9pB2AxGX2VuWo+Sn8qtuyqP2TYtx5mvlhAuSSTeQAk3vqRQOGkNJEUuETDj4iCxEhBF7aXuhJI3rSsJ22HPGMDEWwNyjHmP81Z2XzYhyf/AH4U+SAMPlc08vWX4hNy5prjZ45bd18p+vlYfKlND7mYeccS+o4UH8iafiCFoZFG7RuB7lSB+tAwk6yzGSPVORGtxtmJZmW/cAC9u9WhKCAQQQdQRsR0IPaqfFOJLh4i5F+iroMzb2v07k9r0Ku1gprA5JhWVchj4jHNWb8TRmM81dFcqGP4ZVI5T/OwU99Kd4XECRFcAgMAwBFiLi+oqYqFZEZHGZWFiPT/AD27WFVptNT5P8GSyveuJl+J+ITMoTKVU5Qy/fkbqi22UnT+L0BrQcGwRiS7/vHOZ7bA20VfRdvqetVuGcChgYuoJbUAucxUHcLf9d+m1OsJhWlNlHueg9zR7bg+KqhxBVVMpL2HmcjUsQBqTsBWk4Vwzl+ZtX/Ie1F4dw1Yh3bqf8dhV4CntLownufuR7M9SCuipUrRgpKlSpUkkqVKlSSSpUqVJJK5au1KmJJS4hw5JhZxr0OxHsaynEfD8kdyvnT0+Ie4/wAVt65aktToar+SOfmESxl6nzUNXQa3eN4TFL8S69xofqKRYvwuw/duGHZtD9RvWLd9MuT7eR/zGFvU9xDJMFUsx8qgk+wFz+VJPDrmVmkb7pLf/I4uf9qFV+Zp/wAS4RJkZJY2yMCrW7HfUbVTwGFWFBGgIAvubkkkkk33NDRzVUy4wx45+JGTe4I6EJxObLDK3ZGP5Gqnhw3V37tkH8sYC/qDVrGQCWNka4DCxI0I9jXrBQLGionwqLDqfme53+dcW8Cop5JH+06yZsDeMS5ekviLAO+WWIXkTRl0BdL3sL6ZgdRfuR1prmrt6HTe1bBlnbKxYu09TE4Hj8sIyKpt0R45LrfotrG3prTXhvDJcQ4mxV7D4EIAvrfVPuLf7tyT100rRq5O1z7XNXcPwqV9kIHdtKfOpaz/AOaYJ+ItXRs+5sgSteuxgsbAEnsNT+VPsL4cG8jX9F0/OnGGwiRiyKB7Van6bYxy/AhTco6iPAcBJ1k0H4Rv8z0p/BCEGVRYCiiu1r06ZKh7Yuzlu5yu1KlMSslSpUqSSVKlSpJJUqVKkklSpUqSSVKlSpJOVKlSuSSV5NSpVf6ZDOUGXCo3xIp9wKlSqOoKnI8TikyjNwiH/wBsfK4/Q1VPCIfwf1P/AJqVKy3Rd3XiMAme4+EQ/g/qb/NXIuFQj/tr+v61KlXqRficYmXYolXYAewtXs1ypWkBhRiBPc9Cu1KlEkkFdqVK7JJUqVKkklSpUqSSVKlSpJP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AutoShape 6" descr="data:image/jpeg;base64,/9j/4AAQSkZJRgABAQAAAQABAAD/2wCEAAkGBxQSEhUUExQWFhQXFxcXFxgYGBUZGBgXHBcXFxcdGRcYHCggGBolHBwYITEjJSksLi4uFx8zODMsNygvLisBCgoKDg0OGxAQGzQkICQsLCw0LSwsLCwsLCwsLCwsLCwsLCwsLCwsLCwsLCwsLCwsLCwsLCwsLCwsLCwsLCwsN//AABEIAOMA3gMBIgACEQEDEQH/xAAbAAACAwEBAQAAAAAAAAAAAAADBQAEBgECB//EAD8QAAIBAgQEBAMFBwMDBQEAAAECAwARBBIhMQUTQVEGImFxMoGRFEJSobEjM2JyosHRgpLwB0PhFVODk6Mk/8QAGgEAAgMBAQAAAAAAAAAAAAAAAwQAAgUBBv/EAC8RAAICAQQBAwMDAwUBAAAAAAECAAMRBBIhMUETIlEFMmEUI3FCUoFDkaGxwTP/2gAMAwEAAhEDEQA/APuNSpUqSSVKlSpJJUqVy9SSdrhqXpbjeMomg8zdh09z0qj2KgyxxOgE9RiKrYjHxp8TC/bc/Ss3ieKyPfXKOy6fU1RSRSbBlJ7BgT+t6zrPqB/0xmFFX9xmim48PuqT76VSxHHXALEoijcmwA9y21UVWsNNwyWXmSvGzZc7EykjQXNkQ3OwFiAB60Kq2y4+5sCct/bHtGZs4/FcTuEGKjLsbKqutyewq8cS/wCNvqaxXCOAB5SXd1MbJIoUIAVvdbkgte6kHWtjIwUFjsoLH2Gpqt67X2qxkpZmXcwkfiWVlQzWdvhUsMzeyk3NW0x8o+8fnasFwjhhbFxSuPO7STNfcDKSBfsMyL8q24WparUnAadqf1ASRL0fF3G4U/UVch4sp3BX86xHG+PmIlIgrMvxu5tGhOw0tmb0BpPhPF8wdQ6QyKzopMV1YZmCjy5mDG5HamKzqAu7/uDayoNtM+uRTK2xB+dFrLi4P96uYfiTD4vMPzoqa0Hhpc1EdR4K7VfDYtX2OvbrRwacVgRkQU7UqVKtJJUqVKkklSpUqSSVKlSpJJUqVypJOmgYrFLGMzGw/wCbUDiXEViXXUnZRuf/ABWN4pxPRpZmsq6+gHQAdTsO5pLU6sV+1eWMIqZ5PUZ8Q4w8mi+VPzPuelLwtJ+C8eXEOUyMjAZlDFTmXqfLsdtD39KeAVi3Gxn/AHO/iMVlSMrMDxFZcViZEOyMVVGbJGihsoJvuWPoTVrEeGDEhdkiKrYsFvmtfW3l1I+RvtTXjHCEadWKgiZWTXpJlsCD6r+aDvRkxRnSILvoBfrMtgSR1SJvMehYBe9ayOdilOvPEQ9FSzbs5/mWvDZflurkty5GRWJuSoVTa51NiWW/8NX+IpeGQd0cf0kUXCYcRoFXYd9yTqSfUkkn3ossd1YdwR+VIMVawsOsxxRhMSrHAFxDW25EBv8AOT+1E4mgMMt9uW9/9p/586o8AxXNYnryMOD72ernH2y4aU/wEfUgf3pm4Zu4/EpWQEkgw9ptbZlw8Sm343uz2+i0fHYgRRvIRfKCbdSfugepNh86BwWXmc5+hlsD6IiJ+oNUvEUypNCzEkIskhj0KkCwU9+YXKga99Ku677+ZxW215EDwvh6820jKTDq+3mxD+ZjY/hBuP5x2p3Nw6J3SRo1Lobo1tQbW0IrwuHlK/tEwrMR5gYm36jPmJNtr26UPg+CZHkYoIkIQBFYMpIuWcAfCCCotYE5SSKtdgkkN/iVrXaAMRhkpBxzxNHhmyZGkZRd8pUBOoBLG2a2tu29r044rKyRnJ+8YhIxvd2NhYdbC57eU0jh4CjS5LXiib9oTrzJN8pPXWzMe9h3qlVK7S79TtrtnCx3gcTzESQBlzKGAbRhcX1HenGD4l0f6/5qllryRQ0dkOVhcAjmaNWvtXaR4PFFPVe1OYpAwuDpWlTcLP5gGUrCVK5XaPKyVKlSpJJUqVw1JJL1S4nxBYVudSdFHc0fF4gRqWbYCsTjsW0rlm+Q7CkNbqxSuB2YWqvcZyednYsxuT+XtWa8Wks0aDUAM9jsWuqJf0GY1olFLeNYYXSRhdADHIP4Xtr7BgL+jE9KydI2bwWMJqF/aIEtcK4UkC6AF7edz8THc3PRfTpV7DTq4zIwYdwQRS3ByqTycQSUhXNJ1My3CwL6l/veqkbE0xwcBzM7ABpCpKrbKgAIVRbcgaFuvsBRrqCMs55JnK2XACjiV+Nq3LGVS2WSNjYXYBSCSB17fPY1V+3xZ+Yk6ozIlwwujLdinUZbnNsde1NOGcRjnBaJr2NjoRY9N+/Q7Un8P4d4sVPEyNky+U2OQqHLLrsdHZf9FM6ezbWUIgrUJcMplz/1sp8cYcfihZW/pfKfpemHCuKRT35ZN1IzKwKsO1wenrtoa8y8Cw7nzQRE9woU/Mrai8N4NBCzNDGqsws1r3sLm2p0GtVb0mHtGDLrvB5ORE/hfAyxYjFKyERAhY2OzDMzjL3ADAX9KccewTTYeWNLZ2Xy3NhmGouemoFMQtewtTcS26dCgDET+F+HSQQBJcucs7kKbgZje19Lkd/WkkzfaOKGLdYwhb0WMcz83dPoK2oFBiwEayNKqKJHADuAAzAfCCetqIrckmVZOAB4hbVAtFC1S46sv2abkC83LYRi9vMRYWJ69R6iuBcmXJwImXiZlnPKIzeaKE7hQP30x7/hUe34jT2DDhFCqLAC2/zJJ6knU+pJ60l8E8GeGJmlTLIxyhSQSkagBRpcC5ux96L4k4+IP2aEc2wLE6iJTsWHVj91evtuZxuOwdQKNhdzQvFeKiM8tF5kxF8mwUHYyH7o9NSeg6jLviOIS5mhkdgu/LWBUv2TOCXPzNtr1fHD3MYLiSJGbPJIwEhfSx5yKwdVJtsdAADlGlaHCT5SsLKiNlvHy/3Tpv8As9NLC11O3S41qxQIOBmU9znk4mR4F4tcSiHFalmyLJlCFXvYJIg2ubagDU7da3WFxBjPp1H96UYzw7DLiFxDgllscv3WZfgZupI/sOwpmRS7sAwZOIatWAIYx9FIGFxtRBSXA4nIbH4Sfoacin6bRYMyjDBnalSpRpWSuGpelvHsdyoiQfM2i+/f5VSywVqWPidAycRH4i4hnfIp8q7+rf4FZriXGI4CqtmLNqFUXbL1J1Fh09auqKzH2MTY6RX2za62uqRxlV9BdgT8687Vt1FrPZ0IxaWrQBOyZpuH41JlzRtfuNmU9mU6irbRhgVYAgggg9QdCKRYfhmSXKrZHN+S51DDflP+K3bcjUaineDnzrcjKwJV1/C6mzC/b16irW6fZh0PBkrsLe1u4nxGKMLIkhLCJhIpPxNFlaMn1aMtr6C/WrHiPiwRMiOMzrdmH3IiNW9CRove9+lW+IYNcTHYMLg3R1IbKw9R0OxHb5Ui4J4WkEgOICCNSGCIxbO3S9xoott7DYauK6WANZ2PHzAOrr7UHB8/E0HhvBcuAXGVn87DtcWVfkmUUbivG4cMVExYFwStldgbWuPKDrqKvik3jLDZ8IxFg6tGyEj4Wzqt/axIPe9CT9x8t5hmBVPbF3iDxLHJDkiaRDI6ozFHSyE+azEWF7AX9aqcIwGHZZDynjMbFeaqE2YW82ZLkH39OlD4dhF87Mj3HkmiAz2PcoNTp23Ft6YycGnjBMIlZHAGaNkVwtrBZBJo9hs3xW06a7FdKIu0TMNjudxnnCmafH4ZzIGCoTdGbI0YUhmt3dmTTW1hrpTbjvisQOY4o+dKuj+bKiG17FrElrW8oGl9aTYHh0kZ5ivkkQBEVWDhFFiVk6OzbsPaxvrQcFhGeHDtYEyTO0tjlzG7sUVidCzXIudclr61U0Atk9QgtcLhe/zNf4c44uLRiEMboQHQkG1xcEMN1Otj6GnIWs5wzDLhOficQRAjBEAYi4UMSCxW4zFmsFF/zrSwSKyhlIZWAIINwQdQQaWdBk46jVbHHu7kC13LRMtQLXNsJPAWvlmLSXBY7PKiuTK8iZvhlDa+Vj8MqqbC+2Xa2o+r5aDicKsilJFV1O6sAQfkaIh2+IK2veODF3CuKxYgfsz5huh0dfdf7i49a8wcHRJM4zWBYpHf9mjMLMyLbS4v1sMzW3pZjvAsDkFGkisb2Uggfy5hdD/KR7U94ni0giaRzYKO+rHoq33YmwtqdaqR/b5nVJx7p7IpTxnjsGGsJXsx1CqCzW75VuQPe1L8bxycpqiwXOUtm5rEnZYly6ufUH2NK8H4VaZ5GdGUOjDNIf2hl0KOBckEag5umlq56AHL8SpuJ4TmavAY2OeMSRMHQ3Fx3G4N9iO1O+G4i4yncbeor5f/ANO5isrpawljEmXs6WVvyIHsorfRuVII3FU5os/EtW/q17poK7Q4nDAEbGiVog5GZSeWrF+IcXzJSB8KeUe+7H/natZxDE8uN37A/Xp+dYAG+p3Op/Wsf6rdgCseeYxQuTmEFJeIRGPEiRRcsAwH4iqlXT3MdiPVadLXjF4QSoVJI1BVhurDUEVm6WwI+W6PBhbl3Lgdw0TJKl9GRu+3zHQg6dxaj4TDqgCqNLkm5LE3NySTub96yz4uSB/NaNzvcXhm7EH7rW9b6ag6V54h4lkyFQETNpmUs7a9FUqPN2OtP/o3P2nKxb9Uv9QwZe8B2EUoGwkNvbKtv7VqVFJfCvDjBAA4yuxzFfw6AKpPUgAA+t6dqKFbzYYWv7eYRa84zCiWN422dWU+lxuPUb/KvaiirV0OJY8zI8S4jGiEzBo8VFGblGyFwoJBHR0J1B6XI0qpwGPGYgMee7FMoN5mTVlzABUXYA2u3UVtsTg45RaVEcdmUEfntS/C+HoIH5ytIqoCcpkIjVfXYso6BiQL1pjU7lxjmJfp8NnPEzWP5iMWkuHSxdiqiVVvu+QZcRCfxWBBB6iwpLxhYc6tY4eRm0YaK97kfysfMD+etaLjfFIMUh+zuWnhDOoKOvMi/wC6ELqA/l8wt1UV894ZiQ8kK3VouegA0Nhz1K6fhtt6Cma23DmK3Da/tj/H4mSSKEYgsVLH7LEf3rjYM99SQCQCdlOtya2f/T3iSPh1w+02HASVO2p1U9VvcehBB2pdx3EwrihI+6y4e3bk5JNf/tNj7LVzwColzTKuUAGK9rZ35sjyHXcC6C/e9csUbcQ1QIfuG8Z8Zlwz4YRC92eSQbl40ChkHqc9x6qK1EDh1VlN1YBge4IuPyr5vxfHYnEyDExheVHnEUZH7xCVzZmvcFsoIOy3FbPw5OEVId1ZeZA34ojY5dPvJe1u1vWqmviESzcxjjLXLUbLXkiqFYaVpVNja17G19r9L+lYPEeHcQsb4jETgzKuYZRmOa40DPoqX6KoPrX0Iikvi1suElPov0zreqrkHiVdQRkxWvD+e0gzWCBFUEXQsQWbOnUarqCCLaEdQvxObCkLIAV+7zWIHsmIA8w6WdQ/qaYeFGzRySfilYf7Qqf2pw6gix1HY7H3rlj+455nEX2jHE+f+DsKWxWcarGjh2X4c8jDyg+munS3rW2NEWMKLKAB2AA/IaV5alrm3tmEqTYu2XeFS7qemoplSHDSZWB9dfangNN6V9yY+JVxgxB4sntGq9WP5DX9SKy6038WS3mA/Cv5nX+wpQtee+oWbrz+I3SMJCrRVoS0UUustPTxhhlYBlO4IBH0NCwvCYI2zpDGrfiCgH5dvlR1ooplGIGMyhVSeRCrRFoYoq0RZyEWhY/iEUCZ5nCLcC5vudANATcmirUmw6yKUdQyMLMp1BFHXGeZU5xxBcM4xDPpFIGI1IIZWt3yuAbfKvfHMA08DRqQCSh1uFOV1Yq1tbMBas9i+GchlRI2mFs6HMyywAEAtnUFmUX0Cgt762DjlmGJgEWKlDOWJZmJDBUzhOWwyajplBsDretJKM4ZDFWuxw4ibxUyrM6TJKo5doUQr5JyoRTdbFkPnIa9tSCARS3G8XUTLIcKsd0ijFwuUFc5Ziwvbyn52p9i8Ik0eHxckmfEtLFfsoZ1Qoo+6oDHTvqbm5q/4s4CEkgDAGJmKsOnM+KMt3XRhbuRToBxzE7Mk8dTJSYIziNggESG8UWoUrmDnOR5jmIvbpp1r6z4c4rBMnLiAiKKAYbBSgtYZbaMvqNKz+K4Y6wF4gCy5SbqzeW4zHKLE2W5sN7VR4Xj0jlXEHIVhZ0kZDmSzKPOh3y7Ejpc32FcZcyUsynnowvDOPR4fCcqQANEuV7jYoLN+n5iq/CeMeTAi92EmHAt2ZwjAf6WIqnxecYsQ4iXAhTmV5XjYvdMpIDJ5cxvl6E6VxeExYnEB8E7RwoQ7kEWMoIb9nf4bWzN01HW5Fh1OHcDwZ9bMy3y5hm7XF/pvXtlr5V4bwAGPhmZbxFnSNmuWZypKyEnUgkEC+979q+r1UiNo2RmV2FLOP4Jp8PLEpAZ0ZVJ2DdCbdKavQmpYw2MjmJ/D/C/s2HSItmYZmYjQFmOZrelzpV5qK1DagNLKMcCCahsKK1CagsJeCaneDkzID6UlNMuEyXUjsf11omlba0o44mR45JmxD+ht9BaqfQ23tpfb5+lG4ibzSfzt+v/AIqrimAjcm9gjk23sFJNvW1YDndcSfmNDhP8TOcHeeQGVJ2dwfOjElL/AISn3V7Eeh954d4pi5mY3IAJFnCmO4Niq5SGFjpfXanfBhJFNhjM8JV8M6KIxYgLldS5PxWtbQAea/pVHgskbrKH0jGIYs2jB1598lgb6my2I1uO9erGnqI+0TELuvTRljftWS+ZIxa90Bc+93Fv6a8+EsfLLzBJ5lRgFdlyuTa5BWwuLW1sN/nV7G4uKKI5CscYxrLuAqplNwfwgvc/6qF4adWSR1IIaaQgjUEAhRY9dqU1lVddXtEaoZ2s5MdLRFoS0Vay1jsKtEWhKaKlHE4YoxWCxDYl3RkSMxxpnN2bQuzBYxpck/ePTY0qn8PtPEJi7sLCRFEjrJYeYEMtkV7XOXLbW1968cPx2IkneYNIckxTkKRl5QYowykgZrXa+/rbShzeKsPDJJBNHKuHPmb4Ty3Y3yXja5Vzrl6X7HTTC2qoETD1sSTK3HsJhcDJhZVDCNg8oLM7BpDlIJTa9mLaD16V7fE4qWOLFSMGw8k0TgG+ZEOkYB2YHyE36savcc44yLDiJMIBh0zgDOGazIEHkCgA7DQnRutZIcXxLYaPCctohYZGceXKpzDKNybBd7WFNV528xa0gHIn1jhvEgq/83rP+Ilkn/YwBA0vMGo2GRmJAG5JsPn1rM4bjjhQJFaNtV12zD4sp2Pe29iDTD/p1FGMduxfkSeZjdmOeO5Y97Ei9WJwMyiPuYIYyTicQhw7KLWPLNzY5WXLYjuHVfoaQ8O4iqwNGNpMQyydLq0zFxp+IaezGqOLw7S4zEcxGktO+qymIHK3lOVdja3uRenDeH4eXpgnvfNf7ZJ8W99q6JOSeD1NHiuIriJMNFGAGMsZuOixkSMfTyqR8x3rbk18W8PiSHiOGyKUDSZGvKZPIwOYWI62GvpX2V2qjnEPpzuWeWobGvRNDalmMamG/wCp3EMRCkIhZ0R2ZXdCVbNYGNcy+ZQfMfLqStqo+HMZjynlxAlQC2aSO8iuDYqdQ1rdSSR63p/4xmkD4MRIryGZiEZsgIETgm5Hdh9axWDigkxSmXM2IZhJM4ORsOUDCZTY+RLZCp6760atQV5ithO/g4nvjPFcXDLpiJOacuVWy8prtlsI9gB166jWrqcdx0TK8rI6F0DJkC6MwUhCNc2pte97UDiWLSZsMeajlZoWDAWMiMfK1j8JK5rgXFwfarGNYz4sooi0ljWJy55kAjQSs6xAfeNxnJHxAbC1dsRNp4g03lvum4YVb4S2rD0FVGNH4YfMfb+4rJrOHmk3UymPH7WT+dv1NDFWOLraeQfxX+tV1rDsG2w/yYyvIEzn/oc8cjmHl5WJIYlgVUm+XLbYdADY2omH8LyICqzLbMrZjGS5ZWDjNZgNxv2rRrRFrQH1K/A5i36OrJOO4in4VPKxJESMdDKrMWI/ktr7MSK0PD8KIo1jXUKNzuSTck201JJrqGirUs1T3cMeJZKVrPEMtEWgrREriy8MpooNBWirRhORJ4i4ZEA0wMiStlQctgvMc+VAwII66tuAD2FZLj3BFSZYAc4jjRnY6lpZMxdj38uUDsK1Pi8TOcOkChpM7SZb2LBUsbE6A+cb6e1JeCxSSzTmZCjho1Km1wBELbEitnSZ2TL1g52iKpuFu8YTmMwSxVWYsistit166gVb4pjpcVJhYWVcNZyeaxUjMqtYDKdSb9bexrS8C4XaMoRZ42Kvb7xPmD365gQfe46VX43w9Ah5gXINTmAIsOpvTRiu1lneDpHNC7typsjNHiIkswkWNrCVEuSrruLdCw7W1HAuCYXD3kw0ajmKDnBzZl3FmJPl1vpXyvhOOMcp5LwRrAsk45sbxvJmBXJnuCy21Gmnl3p/w/xYMOVcEfZpLM6X/d5tSyHoBfzLtuRY7hsUnkRtLFGMxdxSRocfLGS6KZwxkVbrZ2D5WY/DcG3fXpX0J8fHyraXrNY3AidpJSjPFJOrMAPM8IyBrKejBTodcpq1jMXgEF1wRb3iEY//AFI/Q1bcQBxKhOzF3C4TPj4jHqsL55GGy2U5VJ2zEkab2uelfSSa+b+H/Fsr42HDqsEcLlwUjVjayMw/aA2zXA0t3r6Heg2Mc8w+nVQvtnomvDGuE15JoBMYinxNwRMZCY28rA5kfXyuNttwdQR1BrM8O8LYpAUvh4lOhZczX/02F/ma02B4/h5naOOUF1LDLZgTlNmK5hZwD1F6vk1PVZOINqks5MyGI8BxMc5lkaZQeU5CqIze9yiAB7tv/bqHgXBcUuJWSblqqBhdWzF7rlAvbRNyb9hWxJobUI6h8YMt6CFgR4ng1Y4Z8Z/lP6iqzVb4Ovmb2/vS9f3wrdRD4miy4gn8QB/K1LVrQeMoNY391P5Ef3rNvJlUtYmwJsNSbC9gO5rM1tZW9gPmGqOUzLC16eVVGZiFUbkmwrMQceebRPIP4VMknzsMqn62q8sJUZ+SWYWytM+ZixOVQqjNlJOgAK70zToDx6hAgDqc/aMy7Lxlf+2ryH0BVf8Ae9gflel48UPG450ahCbeTMXF9AbH4/kKd8RiZcsVlExRTIRcpHcanuSTcAfM6V5wPDY4zcC7nd21c/P7o9BYU5cumoBXswKm+w5zgRmpoi0EGiKazwY3DKaIpoINemvY23sbe9tPzoymcPEW8VZJZEWLERpiYycourHUWZWW++x0NxaqfBMOYp8QGfmMXQu1rAvy1JAH3QAVFvT1NIsRKYMKUnwzoQmZZLZm54JLNmQnKNVIY7kmjcG4g1s0h/aMS7kbZ21P+PYVuaevaBhsiZWotHkczeiZY5Y3+7IOS/owu0RPp8a+7CkfjZgYXsGJuCoVS2qnOAQPum2pPSqnEuIFoWA1IyuB3KMJLfPL+dUOPYvnxWEhVWAJZbXK6EjXSxprEG1wIheGJisTKmKOHw6gQZUV2DnzFGzWQb6CxzdTWbxHDYR9oWd3+0lmaCJAVR2NmUoguW819CdOoo3D/EZjkLKFaSNDGJS2WPIe6DdhcjTTX6POBJIzGZYpJpGH7wgIlj0VmsFT+UEn1qpIAyZBhiAJuzioFULJLGsmUFgXUakC9hfYm9ZDxHLh5QRzIyRsQY2IP8INxf5GtNw3AlAxkKvI7ZnNhYGwUKt/ugAD8+tXVQdh9BS51ODxHDQGHM+Z+DOAyvjIsRkKwwl2LPuzFGQBLBR9691FtLEnavqWavF65mpd7Nxha6wgwJ6zUp8UY8w4WV1NmsFU9mchB+t6Zk1m/HeHkkwwEalssqO6qLkoA97DrZspt6VVTlhmSzhCR3EHhYNDISkSvaNUS8gUqD8elj5jZNT0G+tbTC8QWTTVH6xuLMPbow9VJFZrwjgIp4Gcjzc1ssikq6kBRow16HynTuKd4hZMmSRBiUHwsto5kPcagFvVSvtRbfTdsHgwVAdUEYsaGxrNrx8xtYkyqNwQEnUeqmwf+k+9MsBxmGe4jkBYC5U3VwOt1Ov5UpZUyw62KeJeamXBE0Y+tvpStjTzhUdox63NTSruslrOoDxDhs8Dgbr5h8tf0rCqa+mMNCK+ecSwvKlZOgOntuP70v8AWKiCtgltO3iCQDpXp7+UrYMjq632LKQQG9DtptcdqBLOEVnNyFFzYFjb0UamlB8TK1smVQfvSMPyjTU/MikNNXY7bqxCWWKvDGPOI8RBkaX4GfLnjkNgSFCAxTAFCCAvla23TqNeNRD480f8y6f71JX6Glf2iRxb9u99wkfKX6tr/VQU4TMRlSNYluT53vvqTZbkn51rtVU/NxAP4MSN1g4rGRNZh5ldQysGU7EEEfUUdTSPw/wYYYN5y7OQW0yrcfhW5t777U6BrNfaGwpyI2pJXJHMMpoitQFNEBqwM7Mr4sJmaWN3lWGIRHLCLu7sQwZhcZlFxoTbQntZTh4YYpvs74eSWTKGzxTOnlJIFwzXVtNtR60y8VuftUfLMqMI7yvEhY5cx5YIAPZ9bX0ApZw+fDcw4mLFO8lsjLiI2VGAJuFlVRyzcnUg16HS49MYmTf95zDcTUxH9mZdr8qYKJLdTHIhKyWPQ60y8JcNwr4b7RMgymSS3MYiO2aw8hOXe+lqBw2LD4leWzPFhoSZJCzefmb2Dr8Kja6/EWOvehi8G2GcYhFskWZkgkLMoU9WBJCSHuBYZrdzRLULjAlEK1ncY+8V8LwkyrOMRHE1sgZQHWQDZeUpuxHS3tXrC8dkihjhw0RKRqFEkxsWt1EabC/cjcaaUjGFkXGLJOsIbErnHJa+QKNmuATe/wAXtX0PA8LQxXuKotAxhjmWNjFjsGDMzwzxo6yBMWqqrEBZEBAUnQB1JNlv96+natpevmfjGBFV72tlNz6WrV4bj0ccMIkJc8lHkZBnVFsFLOw2GYN/tPagaioDBWF0tzNkP4mhzVy9eM1cJpMtHZ7LVk+KeNVVimHTnMNC+YrED2UgFnPsAPWqn/UXibqI8OpKrIGaQjQlFsMot0PX6Vzwz4XUosk4uCAVh6BT8JkAOpI1y7dwTTCKgXe8Vssdn9Ov/MZ+H/ELTPy5YwjkFkKG6NbVr3Fw3XrfXXSnzGsxDg1TFgIoVRMbAaAXwxZgB0uTe1aQmgajaDlfPMPTu2+7sQGNwkcoyyorj+IA29r7GluD8OwQyiaNXVgrLbOxWx30Y+lNmavBNLm1hxmF2KecTqLmYDuQK1Ea2AHYUj4NDmfN0X9af1o6FMLugbDkzhFZvxfgLqJRuujfy33+R/WtNQ54wylTqCCD7UbU0C6sofMqjbTmfNQa7EgBuAATuQACfmKPxLBmGQob9we69P8AnpQFryBD1MUJmhw3MODXtTVWaYIrO2iqCTt01O9e8HhsRIoYGJFIzah2Ki1+4Dm3tY96a0+nsu+0QdlqJjMNPiUjXM7BR3PU9h3PpSjFeJGVvJCWQDdmKMSb7KVOnvr6VYjQPZogWJH7+cakH8Ea2K3/ANPzpdi4grSXkLKiqWZstg5zEgZQLeW2mu4rVo0tQbaxyfx1Eb7rduU6/MbeH+OjFB7RshQgE3DKSb6Kw3ItqPUU6U0p8PxsmHiVhYhdAdwN1B9bW+lXvtSZsmdQ+nlLANrt5TrSNmN5CDgRpM7Ru7lHjkrxyRGOWOEyhoXaT4Mti4BNxY3B1v8AeNYzwllRil1OpIK2KmxyPa24zAn/AFCtZxLHKcVFG0LSZLyABTZyysgAJ0FtSSdrDelWN4FI07vHBy0+IqrpmMm2aJhs1tDmADaDStnSWqlYDmIampnb2iazgXAsGj84RAPfNucmbbMEvlDetqVeII35sjGQGIiyR2+E2Ave+vXb8XYWpbHjZ4xYkn+eGeNvnZWU/KquJ+0TaKGufwwyn+uTKo9zTnqJ8xdlcrjEXYWJFhR8PhmWTDn/APplXLZlym/q4JIa3T5U9i8XLYKhMjEaKlife+wHqTarHh7wkI1fnO55hBaMOcmn47Wzt0sNLC2tF8UcGdnjmgUEopRoxlW63zArsLg3Fj0tQBrK9+2EOmcJvg+F8JGLmRpXDXjdjFbyxyKU8pB1ZwpJufcC1LPEnD/s7OULqshVJkiyAyJmtYZhlDa6GmmC4iUYMcLNzVGUNyJMwG1swX/NUOPYHF4lSBhyAfxmMaXF7x58zfy6de4oodAPcwlCrHG1SJsuB4oyQRs3x2s2lrOpyMLDsQRppSvF+MsOk3K87C+VpFAMam9t76gHcgG2val/EM+H4fHD8Dv5CFsMiks7hQvwAL5QNbX60Pw/4VjaMPMpsw8sQNgF6Frakne17AEDWs7am0ux48YjrO+4Ig/nMe+JOBLi0AJyuoOVrXFjoQw6qfQ3BpDgMJJDNdzlxJJIdjdZgABlzgDMtgNCMy2B732N6DioEkXK4up/I9CD0I7jah16jZ7TyIR6g3uHcTx4sCVXlBjzNM4VhrcLFEqjLfMbBzpuNauT8Ua3khc+r2jX+oZv6aXR8UngiAkRgwGQO9uWz6hczKSQraakCiYCFcSmeWR5DsyGyKjDdTGup/1Ei1vmxctIAc8wSPYTtHBimfiWMnfLA4zA68sDlp/PIwN/Ya76dtXCWyqHIL2GYqLAt1sPeuxqFGVQFA6AWH0FMOD4XO2Yjyr+tJk+s4VRiHVSgyTmN+G4fIgHU6n3q5XBXa2kUKu0QJOZK4a7Uq05FHiHhnOS6/Guq+vcVhzcX01HT17V9NIrM+JuDXvLGNfvDv6j1rF+p6LePVXx2IxTZj2mfPcKs8zZpFy22Djyof4Y93b+JtO1PMKjxnMk0gk/ESGB20MZ8tvQAe9cU1X4hxARAC4zG5GY2AA3Zj0UX9zoBWcmqtscInH4H/sv6SINzcy4XMjsFKwzZS8hVc0LLfV8pa8Ulz1NjY720q4bDJI3l1hjZgtzcyyZvM7nqAQbdyb6C1CwcRdbG4jJzNcWeY3veQfcTayDsL9qaJpoNB8h+Qpy/VhRsX7j2RxBpUWO5uvAhy9rk7C5Ptuay0XDuY0RYeeV+ax0uEDBzb5ZV+dO+LH9jIBuwyf7iE/vRsQVWd7X8ipEigXJdruwUdTYp9O1d0ZIqZh31OXrudV8DmXZcQEUs7BVFySTYDveqfC+LrOzhFcBMurCwIN9QL3Gx0OtV+J4Vly80Zpm/dQAgqn8THYkW1Y7bLvrZ4XgxElr3YnM7bZmO59BbQDoBVbaRSnvPuPj4llcs3t6jHmWF72A1JvYD3PSq2A4rFPm5UgfKbNa+hO1iRqPUUg46TMzgsRAllYEhUaS9yD+IAZV1Nr1PDj8mUxFRaUswYb3VR5T0Iyg2I2tRv0jCneYL9QDb6c1gau3oWakHivGkJylv5lLSAblBYBAehdtPYGlqlNjbRDuwVcmCx/jQKbQRc1fxlsik/w6EsPXQe9OOAcYGJjLZcjKxV1vexsCLHqCCCP/ABS5OBwwwu8sayuqMzlhcaKSVQfcXS1xY9b0PwxhjDIyMbloY2J7spZSfoR9KcZazWSnY8xVTYHG48HxLviaK/JY/CJCp/1rZf6gF+dE4ViisQisWlR+Si7F9M0Zv0HLsSegU1bx+GEsbxk2zC1+x0Kn3BAPypPBP50cEpiGJw7G+iEBmcgbZyAQp/jFW05W2rafHMvYClm4eY0dZEnVOaZW1E6qAIovLdQp3DXyixJJDEm2lXS1AiQItl0Gv56kknUk7kn1pRw/jDS4kqoBhykg281gbB79Q5vYdlvSrn1CWQcCGzswD2Y6lQMCrC6kWIOxHWlPC+BiCVnWRirLlCG2mtxmbd7agX1Ave9NC1RQSQBqTpagrY32r5liq5yRC4eIuwVdz+Q6mtXhYAihR0qrwvA8tdfiO5/sKvitjR6f013HswFj5M7UqVKdg5KlSpUkkrwRXuuWrhkmU4/wG15Ih3zKP1X/ABWZaNWIJUEg6XANj6X2NfUCKQcZ4AJLtHZX6jYN/g+tYmt+nHJenv4jFdvhplQ1eg1eJYyjFWBBG4NRTWHyDgxvg9QHFpgEt94suRerEMrWHbbfYVeXGKkztAoadj55GuUiBUDQbZyAug12vYb4tcVNNiCCrI5JQeUnkpe5INrE21vfUkdBWuwsKooVRYD5nXck9STe561tet+kpCjljz/EQUG6wt4HEPFHYliSzt8Tt8TdhpsPQWAruIlKqSurGyqO7sQqj6kfn2rgNV+FY2PPz5X0jkdUXSytqlyALs51IHQNt1pfS1tqLMk/kw9jBFhnwCq6w6MsAGbqHnYXYnvYNf3f0pVwqL9pB2AxGX2VuWo+Sn8qtuyqP2TYtx5mvlhAuSSTeQAk3vqRQOGkNJEUuETDj4iCxEhBF7aXuhJI3rSsJ22HPGMDEWwNyjHmP81Z2XzYhyf/AH4U+SAMPlc08vWX4hNy5prjZ45bd18p+vlYfKlND7mYeccS+o4UH8iafiCFoZFG7RuB7lSB+tAwk6yzGSPVORGtxtmJZmW/cAC9u9WhKCAQQQdQRsR0IPaqfFOJLh4i5F+iroMzb2v07k9r0Ku1gprA5JhWVchj4jHNWb8TRmM81dFcqGP4ZVI5T/OwU99Kd4XECRFcAgMAwBFiLi+oqYqFZEZHGZWFiPT/AD27WFVptNT5P8GSyveuJl+J+ITMoTKVU5Qy/fkbqi22UnT+L0BrQcGwRiS7/vHOZ7bA20VfRdvqetVuGcChgYuoJbUAucxUHcLf9d+m1OsJhWlNlHueg9zR7bg+KqhxBVVMpL2HmcjUsQBqTsBWk4Vwzl+ZtX/Ie1F4dw1Yh3bqf8dhV4CntLownufuR7M9SCuipUrRgpKlSpUkkqVKlSSSpUqVJJK5au1KmJJS4hw5JhZxr0OxHsaynEfD8kdyvnT0+Ie4/wAVt65aktToar+SOfmESxl6nzUNXQa3eN4TFL8S69xofqKRYvwuw/duGHZtD9RvWLd9MuT7eR/zGFvU9xDJMFUsx8qgk+wFz+VJPDrmVmkb7pLf/I4uf9qFV+Zp/wAS4RJkZJY2yMCrW7HfUbVTwGFWFBGgIAvubkkkkk33NDRzVUy4wx45+JGTe4I6EJxObLDK3ZGP5Gqnhw3V37tkH8sYC/qDVrGQCWNka4DCxI0I9jXrBQLGionwqLDqfme53+dcW8Cop5JH+06yZsDeMS5ekviLAO+WWIXkTRl0BdL3sL6ZgdRfuR1prmrt6HTe1bBlnbKxYu09TE4Hj8sIyKpt0R45LrfotrG3prTXhvDJcQ4mxV7D4EIAvrfVPuLf7tyT100rRq5O1z7XNXcPwqV9kIHdtKfOpaz/AOaYJ+ItXRs+5sgSteuxgsbAEnsNT+VPsL4cG8jX9F0/OnGGwiRiyKB7Van6bYxy/AhTco6iPAcBJ1k0H4Rv8z0p/BCEGVRYCiiu1r06ZKh7Yuzlu5yu1KlMSslSpUqSSVKlSpJJUqVKkklSpUqSSVKlSpJOVKlSuSSV5NSpVf6ZDOUGXCo3xIp9wKlSqOoKnI8TikyjNwiH/wBsfK4/Q1VPCIfwf1P/AJqVKy3Rd3XiMAme4+EQ/g/qb/NXIuFQj/tr+v61KlXqRficYmXYolXYAewtXs1ypWkBhRiBPc9Cu1KlEkkFdqVK7JJUqVKkklSpUqSSVKlSpJP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3080" name="Picture 8" descr="https://si0.twimg.com/profile_images/1131228147/LogoMayacert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13" y="1219200"/>
            <a:ext cx="1833562" cy="18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17931" y="3276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3200" b="1" dirty="0" smtClean="0"/>
              <a:t>FLO CERT GUATEMALA</a:t>
            </a:r>
          </a:p>
          <a:p>
            <a:r>
              <a:rPr lang="es-GT" dirty="0" smtClean="0"/>
              <a:t>Asesora </a:t>
            </a:r>
            <a:r>
              <a:rPr lang="es-GT" dirty="0"/>
              <a:t>en Desarrollo Organizacional de CGCJ                      </a:t>
            </a:r>
            <a:r>
              <a:rPr lang="es-GT" dirty="0" err="1"/>
              <a:t>Enmi</a:t>
            </a:r>
            <a:r>
              <a:rPr lang="es-GT" dirty="0"/>
              <a:t> Gálvez Moya</a:t>
            </a:r>
          </a:p>
          <a:p>
            <a:r>
              <a:rPr lang="es-GT" dirty="0"/>
              <a:t>            Tel: (502) 46563035/77802465</a:t>
            </a:r>
          </a:p>
          <a:p>
            <a:r>
              <a:rPr lang="es-GT" dirty="0"/>
              <a:t>                     </a:t>
            </a:r>
            <a:r>
              <a:rPr lang="es-GT" dirty="0">
                <a:hlinkClick r:id="rId16"/>
              </a:rPr>
              <a:t>enmi.gm@gmail.com</a:t>
            </a:r>
            <a:endParaRPr lang="es-GT" dirty="0"/>
          </a:p>
          <a:p>
            <a:r>
              <a:rPr lang="es-GT" dirty="0"/>
              <a:t>                         </a:t>
            </a:r>
            <a:r>
              <a:rPr lang="es-GT" dirty="0">
                <a:hlinkClick r:id="rId17"/>
              </a:rPr>
              <a:t>www.cgcj.org</a:t>
            </a:r>
            <a:endParaRPr lang="es-GT" dirty="0"/>
          </a:p>
          <a:p>
            <a:r>
              <a:rPr lang="es-GT" dirty="0"/>
              <a:t>                      Skype: </a:t>
            </a:r>
            <a:r>
              <a:rPr lang="es-GT" dirty="0" err="1"/>
              <a:t>enmigalvez</a:t>
            </a:r>
            <a:endParaRPr lang="es-G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381000" y="879158"/>
            <a:ext cx="77494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PASOS PARA LA CERTIFICACION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r>
              <a:rPr lang="en-US" sz="3200" b="1" dirty="0" err="1" smtClean="0"/>
              <a:t>Decidir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sello</a:t>
            </a:r>
            <a:r>
              <a:rPr lang="en-US" sz="3200" b="1" dirty="0" smtClean="0"/>
              <a:t> le </a:t>
            </a:r>
            <a:r>
              <a:rPr lang="en-US" sz="3200" b="1" dirty="0" err="1" smtClean="0"/>
              <a:t>conviene</a:t>
            </a:r>
            <a:r>
              <a:rPr lang="en-US" sz="3200" b="1" dirty="0" smtClean="0">
                <a:solidFill>
                  <a:srgbClr val="008000"/>
                </a:solidFill>
              </a:rPr>
              <a:t>.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 smtClean="0">
              <a:solidFill>
                <a:srgbClr val="008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Solicitar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norma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certificación</a:t>
            </a:r>
            <a:endParaRPr lang="en-US" sz="32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Realizar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auto </a:t>
            </a:r>
            <a:r>
              <a:rPr lang="en-US" sz="3200" b="1" dirty="0" err="1" smtClean="0"/>
              <a:t>inspección</a:t>
            </a:r>
            <a:endParaRPr lang="en-US" sz="32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Realizar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enmiendas</a:t>
            </a:r>
            <a:r>
              <a:rPr lang="en-US" sz="3200" b="1" dirty="0" smtClean="0"/>
              <a:t>, o </a:t>
            </a:r>
            <a:r>
              <a:rPr lang="en-US" sz="3200" b="1" dirty="0" err="1" smtClean="0"/>
              <a:t>cambios</a:t>
            </a:r>
            <a:r>
              <a:rPr lang="en-US" sz="3200" b="1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Solicitar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inspección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externa</a:t>
            </a:r>
            <a:r>
              <a:rPr lang="en-US" sz="3200" b="1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Esperar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respuesta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certificadora</a:t>
            </a:r>
            <a:r>
              <a:rPr lang="en-US" sz="3200" b="1" dirty="0" smtClean="0"/>
              <a:t>.</a:t>
            </a:r>
          </a:p>
          <a:p>
            <a:pPr algn="l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630977" y="1600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8000"/>
                </a:solidFill>
              </a:rPr>
              <a:t>Pasos para la </a:t>
            </a:r>
            <a:r>
              <a:rPr lang="en-US" sz="3200" b="1" dirty="0" err="1" smtClean="0">
                <a:solidFill>
                  <a:srgbClr val="008000"/>
                </a:solidFill>
              </a:rPr>
              <a:t>renovación</a:t>
            </a:r>
            <a:r>
              <a:rPr lang="en-US" sz="3200" b="1" dirty="0" smtClean="0">
                <a:solidFill>
                  <a:srgbClr val="008000"/>
                </a:solidFill>
              </a:rPr>
              <a:t> del </a:t>
            </a:r>
            <a:r>
              <a:rPr lang="en-US" sz="3200" b="1" dirty="0" err="1" smtClean="0">
                <a:solidFill>
                  <a:srgbClr val="008000"/>
                </a:solidFill>
              </a:rPr>
              <a:t>certificado</a:t>
            </a:r>
            <a:r>
              <a:rPr lang="en-US" sz="3200" b="1" dirty="0" smtClean="0">
                <a:solidFill>
                  <a:srgbClr val="008000"/>
                </a:solidFill>
              </a:rPr>
              <a:t>.</a:t>
            </a:r>
            <a:br>
              <a:rPr lang="en-US" sz="3200" b="1" dirty="0" smtClean="0">
                <a:solidFill>
                  <a:srgbClr val="008000"/>
                </a:solidFill>
              </a:rPr>
            </a:br>
            <a:endParaRPr lang="en-US" sz="3200" b="1" dirty="0" smtClean="0">
              <a:solidFill>
                <a:srgbClr val="008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Realizar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</a:t>
            </a:r>
            <a:r>
              <a:rPr lang="en-US" sz="3200" b="1" dirty="0" smtClean="0"/>
              <a:t> auto </a:t>
            </a:r>
            <a:r>
              <a:rPr lang="en-US" sz="3200" b="1" dirty="0" err="1" smtClean="0"/>
              <a:t>inspección</a:t>
            </a:r>
            <a:endParaRPr lang="en-US" sz="32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Realizar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enmiendas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cambios</a:t>
            </a:r>
            <a:r>
              <a:rPr lang="en-US" sz="3200" b="1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Solicitar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inspección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externa</a:t>
            </a:r>
            <a:r>
              <a:rPr lang="en-US" sz="3200" b="1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 err="1" smtClean="0"/>
              <a:t>Esperar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respuesta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certificadora</a:t>
            </a:r>
            <a:r>
              <a:rPr lang="en-US" sz="3200" b="1" dirty="0" smtClean="0"/>
              <a:t>.</a:t>
            </a:r>
          </a:p>
          <a:p>
            <a:pPr algn="l"/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ChangeArrowheads="1"/>
          </p:cNvSpPr>
          <p:nvPr/>
        </p:nvSpPr>
        <p:spPr bwMode="auto">
          <a:xfrm>
            <a:off x="539750" y="2492375"/>
            <a:ext cx="7056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MX" sz="2400" dirty="0" smtClean="0">
                <a:ea typeface="ＭＳ Ｐゴシック" pitchFamily="-111" charset="-128"/>
              </a:rPr>
              <a:t>La certificación demuestra a los clientes,   	competidores, proveedores, empleados 	e 		inversionistas que la organización 	emplea 	las mejores prácticas reconocidas en su sector.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endParaRPr lang="es-MX" sz="2400" dirty="0" smtClean="0">
              <a:latin typeface="Calibri" pitchFamily="34" charset="0"/>
              <a:ea typeface="ＭＳ Ｐゴシック" pitchFamily="-111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MX" sz="2400" dirty="0" smtClean="0">
                <a:ea typeface="ＭＳ Ｐゴシック" pitchFamily="-111" charset="-128"/>
              </a:rPr>
              <a:t>La certificación ayuda a demostrar a las partes 	interesadas que el negocio funciona con 	eficacia.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endParaRPr lang="es-ES" sz="2400" dirty="0" smtClean="0">
              <a:latin typeface="Calibri" pitchFamily="34" charset="0"/>
              <a:ea typeface="ＭＳ Ｐゴシック" pitchFamily="-111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47813" y="908050"/>
            <a:ext cx="4103687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smtClean="0">
                <a:solidFill>
                  <a:srgbClr val="006600"/>
                </a:solidFill>
                <a:latin typeface="Arial Black" pitchFamily="34" charset="0"/>
              </a:rPr>
              <a:t>Ventajas de la Certificación</a:t>
            </a:r>
          </a:p>
        </p:txBody>
      </p:sp>
    </p:spTree>
    <p:extLst>
      <p:ext uri="{BB962C8B-B14F-4D97-AF65-F5344CB8AC3E}">
        <p14:creationId xmlns:p14="http://schemas.microsoft.com/office/powerpoint/2010/main" val="71534070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 txBox="1">
            <a:spLocks noChangeArrowheads="1"/>
          </p:cNvSpPr>
          <p:nvPr/>
        </p:nvSpPr>
        <p:spPr bwMode="auto">
          <a:xfrm>
            <a:off x="755650" y="2060575"/>
            <a:ext cx="6210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endParaRPr lang="es-MX" sz="2400" dirty="0" smtClean="0">
              <a:ea typeface="ＭＳ Ｐゴシック" pitchFamily="-111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MX" sz="2400" dirty="0" smtClean="0">
                <a:ea typeface="ＭＳ Ｐゴシック" pitchFamily="-111" charset="-128"/>
              </a:rPr>
              <a:t>El proceso de conseguir y mantener la 	certificación también ayuda a garantizar 	la mejora y el perfeccionamiento 	continuos de las actividades.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endParaRPr lang="es-MX" sz="2400" dirty="0" smtClean="0">
              <a:ea typeface="ＭＳ Ｐゴシック" pitchFamily="-111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MX" sz="2400" dirty="0" smtClean="0">
                <a:ea typeface="ＭＳ Ｐゴシック" pitchFamily="-111" charset="-128"/>
              </a:rPr>
              <a:t>El proceso regular de auditoría mejora la 	responsabilidad, el compromiso y la 	motivación de los productores. </a:t>
            </a:r>
            <a:endParaRPr lang="es-GT" sz="2400" dirty="0" smtClean="0">
              <a:ea typeface="ＭＳ Ｐゴシック" pitchFamily="-111" charset="-128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47813" y="692150"/>
            <a:ext cx="4103687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smtClean="0">
                <a:solidFill>
                  <a:srgbClr val="006600"/>
                </a:solidFill>
                <a:latin typeface="Arial Black" pitchFamily="34" charset="0"/>
              </a:rPr>
              <a:t>Ventajas de la Certificación</a:t>
            </a:r>
          </a:p>
        </p:txBody>
      </p:sp>
    </p:spTree>
    <p:extLst>
      <p:ext uri="{BB962C8B-B14F-4D97-AF65-F5344CB8AC3E}">
        <p14:creationId xmlns:p14="http://schemas.microsoft.com/office/powerpoint/2010/main" val="30882354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 noChangeArrowheads="1"/>
          </p:cNvSpPr>
          <p:nvPr/>
        </p:nvSpPr>
        <p:spPr bwMode="auto">
          <a:xfrm>
            <a:off x="1116013" y="2043113"/>
            <a:ext cx="62103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MX" sz="2400" dirty="0" smtClean="0">
                <a:ea typeface="ＭＳ Ｐゴシック" pitchFamily="-111" charset="-128"/>
              </a:rPr>
              <a:t>Puede mejorar el rendimiento global.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endParaRPr lang="es-MX" sz="2400" dirty="0" smtClean="0">
              <a:ea typeface="ＭＳ Ｐゴシック" pitchFamily="-111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MX" sz="2400" dirty="0" smtClean="0">
                <a:ea typeface="ＭＳ Ｐゴシック" pitchFamily="-111" charset="-128"/>
              </a:rPr>
              <a:t>Eliminar la desconfianza y ampliar las 	oportunidades de mercado.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GT" sz="2400" dirty="0" smtClean="0">
                <a:ea typeface="ＭＳ Ｐゴシック" pitchFamily="-111" charset="-128"/>
              </a:rPr>
              <a:t>Mejora la satisfacción de los clientes.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GT" sz="2400" dirty="0" smtClean="0">
                <a:ea typeface="ＭＳ Ｐゴシック" pitchFamily="-111" charset="-128"/>
              </a:rPr>
              <a:t>Mejora la productividad.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</a:pPr>
            <a:endParaRPr lang="es-GT" sz="2400" dirty="0" smtClean="0">
              <a:ea typeface="ＭＳ Ｐゴシック" pitchFamily="-111" charset="-128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881188" y="908050"/>
            <a:ext cx="4103687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smtClean="0">
                <a:solidFill>
                  <a:srgbClr val="006600"/>
                </a:solidFill>
                <a:latin typeface="Arial Black" pitchFamily="34" charset="0"/>
              </a:rPr>
              <a:t>Ventajas de la Certificación</a:t>
            </a:r>
          </a:p>
        </p:txBody>
      </p:sp>
    </p:spTree>
    <p:extLst>
      <p:ext uri="{BB962C8B-B14F-4D97-AF65-F5344CB8AC3E}">
        <p14:creationId xmlns:p14="http://schemas.microsoft.com/office/powerpoint/2010/main" val="405547866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 txBox="1">
            <a:spLocks noChangeArrowheads="1"/>
          </p:cNvSpPr>
          <p:nvPr/>
        </p:nvSpPr>
        <p:spPr bwMode="auto">
          <a:xfrm>
            <a:off x="776288" y="2060575"/>
            <a:ext cx="65532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GT" sz="2400" dirty="0" smtClean="0">
                <a:ea typeface="ＭＳ Ｐゴシック" pitchFamily="-111" charset="-128"/>
              </a:rPr>
              <a:t>Documentación de los procedimientos y 	registros.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endParaRPr lang="es-GT" sz="2400" dirty="0" smtClean="0">
              <a:ea typeface="ＭＳ Ｐゴシック" pitchFamily="-111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GT" sz="2400" dirty="0" smtClean="0">
                <a:ea typeface="ＭＳ Ｐゴシック" pitchFamily="-111" charset="-128"/>
              </a:rPr>
              <a:t>Llave de entrada a nuevos mercados que 	exigen certificaciones.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953735"/>
              </a:buClr>
              <a:buSzPct val="160000"/>
              <a:buFont typeface="Wingdings" pitchFamily="2" charset="2"/>
              <a:buChar char="ü"/>
            </a:pPr>
            <a:r>
              <a:rPr lang="es-GT" sz="2400" dirty="0" smtClean="0">
                <a:ea typeface="ＭＳ Ｐゴシック" pitchFamily="-111" charset="-128"/>
              </a:rPr>
              <a:t>Disminución de riesgos en las operaciones.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47813" y="836613"/>
            <a:ext cx="4103687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smtClean="0">
                <a:solidFill>
                  <a:srgbClr val="006600"/>
                </a:solidFill>
                <a:latin typeface="Arial Black" pitchFamily="34" charset="0"/>
              </a:rPr>
              <a:t>Ventajas de la Certificación</a:t>
            </a:r>
          </a:p>
        </p:txBody>
      </p:sp>
    </p:spTree>
    <p:extLst>
      <p:ext uri="{BB962C8B-B14F-4D97-AF65-F5344CB8AC3E}">
        <p14:creationId xmlns:p14="http://schemas.microsoft.com/office/powerpoint/2010/main" val="34779838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52290" y="2182238"/>
            <a:ext cx="5396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dirty="0" smtClean="0">
                <a:solidFill>
                  <a:srgbClr val="008000"/>
                </a:solidFill>
                <a:latin typeface="Arial Black" pitchFamily="34" charset="0"/>
              </a:rPr>
              <a:t>PREMIOS O PRIMAS</a:t>
            </a:r>
          </a:p>
          <a:p>
            <a:endParaRPr lang="es-GT" sz="3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1657350" lvl="2" indent="-742950">
              <a:buFont typeface="+mj-lt"/>
              <a:buAutoNum type="arabicPeriod"/>
            </a:pPr>
            <a:r>
              <a:rPr lang="es-GT" sz="3600" dirty="0" smtClean="0">
                <a:latin typeface="Arial Black" pitchFamily="34" charset="0"/>
              </a:rPr>
              <a:t>Grupales</a:t>
            </a:r>
          </a:p>
          <a:p>
            <a:pPr marL="1657350" lvl="2" indent="-742950">
              <a:buFont typeface="+mj-lt"/>
              <a:buAutoNum type="arabicPeriod"/>
            </a:pPr>
            <a:r>
              <a:rPr lang="es-GT" sz="3600" dirty="0" smtClean="0">
                <a:latin typeface="Arial Black" pitchFamily="34" charset="0"/>
              </a:rPr>
              <a:t>Directos</a:t>
            </a:r>
          </a:p>
          <a:p>
            <a:endParaRPr lang="es-GT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2408131" y="1001745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PREMIOS O PRIMAS</a:t>
            </a:r>
          </a:p>
          <a:p>
            <a:endParaRPr lang="en-US" sz="3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04822"/>
              </p:ext>
            </p:extLst>
          </p:nvPr>
        </p:nvGraphicFramePr>
        <p:xfrm>
          <a:off x="381000" y="2209800"/>
          <a:ext cx="853440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647"/>
                <a:gridCol w="1211647"/>
                <a:gridCol w="1476555"/>
                <a:gridCol w="1453977"/>
                <a:gridCol w="1635724"/>
                <a:gridCol w="1544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FAIR</a:t>
                      </a:r>
                      <a:r>
                        <a:rPr lang="es-GT" sz="2000" baseline="0" dirty="0" smtClean="0">
                          <a:solidFill>
                            <a:schemeClr val="tx1"/>
                          </a:solidFill>
                        </a:rPr>
                        <a:t> TRADE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CAFÉ PRACTICE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RAIN FOREST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ORGANICO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UTZ CERTIFIED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PREMIO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5.00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5-12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20.00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5-12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PRIMA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PRECIO MINIMO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000" dirty="0" smtClean="0">
                          <a:solidFill>
                            <a:schemeClr val="tx1"/>
                          </a:solidFill>
                        </a:rPr>
                        <a:t>140.00</a:t>
                      </a:r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9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Título"/>
          <p:cNvSpPr txBox="1">
            <a:spLocks noGrp="1"/>
          </p:cNvSpPr>
          <p:nvPr>
            <p:ph type="ctrTitle" sz="quarter"/>
          </p:nvPr>
        </p:nvSpPr>
        <p:spPr>
          <a:xfrm>
            <a:off x="316943" y="2743200"/>
            <a:ext cx="8434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CONCEPTO: 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reconocimiento</a:t>
            </a:r>
            <a:r>
              <a:rPr lang="en-US" sz="2800" b="1" dirty="0" smtClean="0"/>
              <a:t> de un </a:t>
            </a:r>
            <a:r>
              <a:rPr lang="en-US" sz="2800" b="1" dirty="0" err="1" smtClean="0"/>
              <a:t>proceso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realizado</a:t>
            </a:r>
            <a:r>
              <a:rPr lang="en-US" sz="2800" b="1" dirty="0" smtClean="0"/>
              <a:t> a lo largo de la </a:t>
            </a:r>
            <a:r>
              <a:rPr lang="en-US" sz="2800" b="1" dirty="0" err="1" smtClean="0"/>
              <a:t>cadena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producción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procesamiento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comercialización</a:t>
            </a:r>
            <a:r>
              <a:rPr lang="en-US" sz="2800" b="1" dirty="0" smtClean="0"/>
              <a:t> de un </a:t>
            </a:r>
            <a:r>
              <a:rPr lang="en-US" sz="2800" b="1" dirty="0" err="1" smtClean="0"/>
              <a:t>producto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desde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raices</a:t>
            </a:r>
            <a:r>
              <a:rPr lang="en-US" sz="2800" b="1" dirty="0" smtClean="0"/>
              <a:t> hasta el </a:t>
            </a:r>
            <a:r>
              <a:rPr lang="en-US" sz="2800" b="1" dirty="0" err="1" smtClean="0"/>
              <a:t>consumidor</a:t>
            </a:r>
            <a:r>
              <a:rPr lang="en-US" sz="2800" b="1" dirty="0" smtClean="0"/>
              <a:t>  final.</a:t>
            </a:r>
            <a:endParaRPr lang="en-US" sz="2800" b="1" dirty="0"/>
          </a:p>
        </p:txBody>
      </p:sp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14588" y="1447800"/>
            <a:ext cx="5692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CERTIFICACION</a:t>
            </a:r>
            <a:endParaRPr lang="es-ES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5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Título"/>
          <p:cNvSpPr txBox="1">
            <a:spLocks noGrp="1"/>
          </p:cNvSpPr>
          <p:nvPr>
            <p:ph type="ctrTitle" sz="quarter"/>
          </p:nvPr>
        </p:nvSpPr>
        <p:spPr>
          <a:xfrm>
            <a:off x="198331" y="3048000"/>
            <a:ext cx="4419600" cy="1600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COMO VENDO CAFÉ CERTIFICADO?</a:t>
            </a:r>
          </a:p>
          <a:p>
            <a:pPr marL="514350" indent="-514350"/>
            <a:endParaRPr lang="en-US" sz="3200" b="1" dirty="0" smtClean="0"/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1687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301336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-152400" y="1409700"/>
            <a:ext cx="9144000" cy="1143000"/>
          </a:xfrm>
        </p:spPr>
        <p:txBody>
          <a:bodyPr/>
          <a:lstStyle/>
          <a:p>
            <a:r>
              <a:rPr lang="es-GT" dirty="0" smtClean="0">
                <a:solidFill>
                  <a:srgbClr val="002060"/>
                </a:solidFill>
                <a:latin typeface="Arial Black" pitchFamily="34" charset="0"/>
              </a:rPr>
              <a:t>COMERCIO JUSTO</a:t>
            </a:r>
            <a:endParaRPr lang="es-GT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5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>
          <a:xfrm>
            <a:off x="304800" y="3810000"/>
            <a:ext cx="8534400" cy="1600327"/>
          </a:xfrm>
        </p:spPr>
        <p:txBody>
          <a:bodyPr>
            <a:noAutofit/>
          </a:bodyPr>
          <a:lstStyle/>
          <a:p>
            <a:r>
              <a:rPr lang="es-GT" sz="4000" dirty="0"/>
              <a:t>Es una relación comercial que busca la equidad y conectar a los productores en desventaja y a los consumidores. 	</a:t>
            </a:r>
            <a:br>
              <a:rPr lang="es-GT" sz="4000" dirty="0"/>
            </a:br>
            <a:endParaRPr lang="es-GT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95300" y="1676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b="1" dirty="0" smtClean="0">
                <a:solidFill>
                  <a:srgbClr val="002060"/>
                </a:solidFill>
              </a:rPr>
              <a:t>QUE ES COMERCIO JUSTO</a:t>
            </a:r>
            <a:endParaRPr lang="es-GT" sz="4400" b="1" dirty="0">
              <a:solidFill>
                <a:srgbClr val="002060"/>
              </a:solidFill>
            </a:endParaRPr>
          </a:p>
        </p:txBody>
      </p:sp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7316" y="3243"/>
            <a:ext cx="15066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946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 sz="quarter"/>
          </p:nvPr>
        </p:nvSpPr>
        <p:spPr>
          <a:xfrm>
            <a:off x="114300" y="2286000"/>
            <a:ext cx="8915400" cy="3962400"/>
          </a:xfrm>
        </p:spPr>
        <p:txBody>
          <a:bodyPr>
            <a:noAutofit/>
          </a:bodyPr>
          <a:lstStyle/>
          <a:p>
            <a:pPr algn="l"/>
            <a:r>
              <a:rPr lang="es-GT" sz="3200" dirty="0"/>
              <a:t>Para los productos cacao, café, hierbas aromáticas, infusiones y especias, miel, nueces, semillas oleaginosas, cereales y algodón sin desmotar, un pequeño productor es aquel que no depende estructuralmente de mano de obra contratada de forma permanente, y que trabajan su finca principalmente con su propio trabajo y el de su familia. 	</a:t>
            </a:r>
            <a:br>
              <a:rPr lang="es-GT" sz="3200" dirty="0"/>
            </a:br>
            <a:endParaRPr lang="es-GT" sz="3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70753" y="1213707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2060"/>
                </a:solidFill>
              </a:rPr>
              <a:t>PEQUEÑO RODUCTOR</a:t>
            </a:r>
          </a:p>
          <a:p>
            <a:endParaRPr lang="es-GT" sz="2800" b="1" dirty="0" smtClean="0">
              <a:solidFill>
                <a:srgbClr val="002060"/>
              </a:solidFill>
            </a:endParaRPr>
          </a:p>
          <a:p>
            <a:endParaRPr lang="es-GT" sz="2800" b="1" dirty="0">
              <a:solidFill>
                <a:srgbClr val="002060"/>
              </a:solidFill>
            </a:endParaRPr>
          </a:p>
        </p:txBody>
      </p:sp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7316" y="101228"/>
            <a:ext cx="15066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43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 sz="quarter"/>
          </p:nvPr>
        </p:nvSpPr>
        <p:spPr>
          <a:xfrm>
            <a:off x="457200" y="1371600"/>
            <a:ext cx="8686800" cy="4727575"/>
          </a:xfrm>
        </p:spPr>
        <p:txBody>
          <a:bodyPr>
            <a:noAutofit/>
          </a:bodyPr>
          <a:lstStyle/>
          <a:p>
            <a:pPr algn="l"/>
            <a:r>
              <a:rPr lang="es-GT" sz="2400" b="1" dirty="0">
                <a:solidFill>
                  <a:srgbClr val="002060"/>
                </a:solidFill>
              </a:rPr>
              <a:t>¿</a:t>
            </a:r>
            <a:r>
              <a:rPr lang="es-GT" sz="2400" dirty="0">
                <a:solidFill>
                  <a:srgbClr val="002060"/>
                </a:solidFill>
                <a:latin typeface="Arial Black" pitchFamily="34" charset="0"/>
              </a:rPr>
              <a:t>Qué es una organización de pequeños productores? </a:t>
            </a:r>
            <a:r>
              <a:rPr lang="es-GT" sz="2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GT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GT" sz="2400" dirty="0"/>
              <a:t/>
            </a:r>
            <a:br>
              <a:rPr lang="es-GT" sz="2400" dirty="0"/>
            </a:br>
            <a:r>
              <a:rPr lang="es-GT" sz="2400" dirty="0"/>
              <a:t>Los pequeños productores </a:t>
            </a:r>
            <a:r>
              <a:rPr lang="es-GT" sz="2400" dirty="0" smtClean="0"/>
              <a:t>han </a:t>
            </a:r>
            <a:r>
              <a:rPr lang="es-GT" sz="2400" dirty="0"/>
              <a:t>formado organizaciones (cooperativas, asociaciones u otro tipo de organización) que sean capaces de realizar actividades comerciales y puedan contribuir al desarrollo socioeconómico ambientalmente sostenible de sus miembros y comunidades. Las organizaciones deben estar controladas democráticamente por sus miembros, lo que significa que todas las personas tienen derechos a votar directamente o son representados por un </a:t>
            </a:r>
            <a:r>
              <a:rPr lang="es-GT" sz="2400" dirty="0" smtClean="0"/>
              <a:t>delegado.</a:t>
            </a:r>
            <a:endParaRPr lang="es-GT" sz="2400" dirty="0"/>
          </a:p>
        </p:txBody>
      </p:sp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3529" y="0"/>
            <a:ext cx="15066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91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7316" y="0"/>
            <a:ext cx="15066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533400" y="1767191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GT" sz="3200" dirty="0" smtClean="0"/>
              <a:t>Los requisitos básicos que reflejan los principios del Comercio Justo </a:t>
            </a:r>
            <a:r>
              <a:rPr lang="es-GT" sz="3200" dirty="0" err="1" smtClean="0"/>
              <a:t>Fairtrade</a:t>
            </a:r>
            <a:r>
              <a:rPr lang="es-GT" sz="3200" dirty="0" smtClean="0"/>
              <a:t> y deben ser cumplidos en todo momento, según el plazo aplicable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GT" sz="3200" dirty="0" smtClean="0"/>
              <a:t>Los requisitos de desarrollo que se refieren a las mejoras contínuas que las organizaciones certificadas deben realizar, deben cumplirse con una puntuación promedio.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275400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1354714" y="2684621"/>
            <a:ext cx="6722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DUDAS, COMENTARIOS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GRACIAS </a:t>
            </a:r>
          </a:p>
          <a:p>
            <a:pPr marL="514350" indent="-514350"/>
            <a:endParaRPr lang="en-US" sz="3200" b="1" dirty="0" smtClean="0"/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56212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Título"/>
          <p:cNvSpPr txBox="1">
            <a:spLocks noGrp="1"/>
          </p:cNvSpPr>
          <p:nvPr>
            <p:ph type="ctrTitle" sz="quarter"/>
          </p:nvPr>
        </p:nvSpPr>
        <p:spPr>
          <a:xfrm>
            <a:off x="153137" y="1524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NACIMIENTO DE LA CERTIFICACION: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EXIGENCIAS DE MERCADO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CONCIENCIA AMBIENTAL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CONCIENCIA SOCIAL</a:t>
            </a:r>
          </a:p>
          <a:p>
            <a:endParaRPr lang="en-US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990600" y="1521767"/>
            <a:ext cx="673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NACIMIENTO DE LA CERTIFICACIÓN:</a:t>
            </a:r>
            <a:endParaRPr lang="es-GT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628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7"/>
          <p:cNvSpPr txBox="1">
            <a:spLocks noChangeArrowheads="1"/>
          </p:cNvSpPr>
          <p:nvPr/>
        </p:nvSpPr>
        <p:spPr bwMode="auto">
          <a:xfrm>
            <a:off x="1285875" y="1185863"/>
            <a:ext cx="722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GT" sz="2400" b="1" dirty="0">
                <a:solidFill>
                  <a:srgbClr val="008000"/>
                </a:solidFill>
                <a:latin typeface="Arial Black" pitchFamily="34" charset="0"/>
              </a:rPr>
              <a:t>COMO SE RIGEN LAS CERTIFICACIONES ?</a:t>
            </a:r>
          </a:p>
        </p:txBody>
      </p:sp>
      <p:sp>
        <p:nvSpPr>
          <p:cNvPr id="65539" name="Text Box 9"/>
          <p:cNvSpPr txBox="1">
            <a:spLocks noChangeArrowheads="1"/>
          </p:cNvSpPr>
          <p:nvPr/>
        </p:nvSpPr>
        <p:spPr bwMode="auto">
          <a:xfrm>
            <a:off x="36513" y="1828800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algn="just" eaLnBrk="1" hangingPunct="1">
              <a:buFont typeface="Wingdings" pitchFamily="2" charset="2"/>
              <a:buChar char="q"/>
            </a:pPr>
            <a:r>
              <a:rPr lang="es-ES" altLang="es-GT" sz="2800" b="1" dirty="0" smtClean="0">
                <a:cs typeface="Arial" charset="0"/>
              </a:rPr>
              <a:t>CODIGOS </a:t>
            </a:r>
            <a:r>
              <a:rPr lang="es-ES" altLang="es-GT" sz="2800" b="1" dirty="0">
                <a:cs typeface="Arial" charset="0"/>
              </a:rPr>
              <a:t>DE CONDUCTA: </a:t>
            </a:r>
            <a:r>
              <a:rPr lang="es-ES" altLang="es-GT" sz="2800" dirty="0">
                <a:cs typeface="Arial" charset="0"/>
              </a:rPr>
              <a:t>Conjunto de reglas Sociales, Ambientales y Técnicas reconocidas a nivel internacional para la producción responsable de café</a:t>
            </a:r>
            <a:r>
              <a:rPr lang="es-ES" altLang="es-GT" sz="2800" dirty="0" smtClean="0">
                <a:cs typeface="Arial" charset="0"/>
              </a:rPr>
              <a:t>.</a:t>
            </a:r>
          </a:p>
          <a:p>
            <a:pPr algn="just" eaLnBrk="1" hangingPunct="1"/>
            <a:r>
              <a:rPr lang="es-ES" altLang="es-GT" sz="2800" dirty="0" smtClean="0">
                <a:cs typeface="Arial" charset="0"/>
              </a:rPr>
              <a:t> </a:t>
            </a:r>
            <a:endParaRPr lang="es-ES" altLang="es-GT" sz="2800" b="1" dirty="0">
              <a:cs typeface="Arial" charset="0"/>
            </a:endParaRPr>
          </a:p>
          <a:p>
            <a:pPr algn="just" eaLnBrk="1" hangingPunct="1"/>
            <a:endParaRPr lang="es-ES" altLang="es-GT" sz="4800" b="1" dirty="0">
              <a:cs typeface="Arial" charset="0"/>
            </a:endParaRPr>
          </a:p>
        </p:txBody>
      </p:sp>
      <p:sp>
        <p:nvSpPr>
          <p:cNvPr id="65540" name="Text Box 10"/>
          <p:cNvSpPr txBox="1">
            <a:spLocks noChangeArrowheads="1"/>
          </p:cNvSpPr>
          <p:nvPr/>
        </p:nvSpPr>
        <p:spPr bwMode="auto">
          <a:xfrm>
            <a:off x="0" y="3690848"/>
            <a:ext cx="88953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itchFamily="2" charset="2"/>
              <a:buChar char="q"/>
            </a:pPr>
            <a:r>
              <a:rPr lang="es-ES" altLang="es-GT" sz="2800" dirty="0" smtClean="0"/>
              <a:t>Basados </a:t>
            </a:r>
            <a:r>
              <a:rPr lang="es-ES" altLang="es-GT" sz="2800" dirty="0"/>
              <a:t>en principios establecidos por Organización </a:t>
            </a:r>
            <a:r>
              <a:rPr lang="es-ES" altLang="es-GT" sz="2800" dirty="0" smtClean="0"/>
              <a:t>Internacional </a:t>
            </a:r>
            <a:r>
              <a:rPr lang="es-ES" altLang="es-GT" sz="2800" dirty="0"/>
              <a:t>de Trabajo (OIT), por el Protocolo </a:t>
            </a:r>
            <a:r>
              <a:rPr lang="es-ES" altLang="es-GT" sz="2800" dirty="0" smtClean="0"/>
              <a:t>de Buenas </a:t>
            </a:r>
            <a:r>
              <a:rPr lang="es-ES" altLang="es-GT" sz="2800" dirty="0"/>
              <a:t>Practicas Agrícolas para Frutas y Vegetales </a:t>
            </a:r>
            <a:r>
              <a:rPr lang="es-ES" altLang="es-GT" sz="2800" dirty="0" err="1" smtClean="0"/>
              <a:t>GlobalGAP</a:t>
            </a:r>
            <a:r>
              <a:rPr lang="es-ES" altLang="es-GT" sz="2800" dirty="0" smtClean="0"/>
              <a:t> </a:t>
            </a:r>
            <a:r>
              <a:rPr lang="es-ES" altLang="es-GT" sz="2800" dirty="0"/>
              <a:t>, OIC, RAS, CLAC y </a:t>
            </a:r>
            <a:r>
              <a:rPr lang="es-ES" altLang="es-GT" sz="2800" dirty="0" smtClean="0"/>
              <a:t>certificaciones </a:t>
            </a:r>
            <a:r>
              <a:rPr lang="es-ES" altLang="es-GT" sz="2800" dirty="0"/>
              <a:t>gubernamentales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rgbClr val="00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s-GT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429375"/>
            <a:ext cx="9144000" cy="2143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 sz="2400" dirty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1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4264" y="1149696"/>
            <a:ext cx="7315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INVOLUCRADOS EN LA CERTIFICACION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Productores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/>
              <a:t>T</a:t>
            </a:r>
            <a:r>
              <a:rPr lang="en-US" sz="2400" b="1" dirty="0" err="1" smtClean="0"/>
              <a:t>rabajadores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/>
              <a:t>P</a:t>
            </a:r>
            <a:r>
              <a:rPr lang="en-US" sz="2400" b="1" dirty="0" err="1" smtClean="0"/>
              <a:t>roveedores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/>
              <a:t>T</a:t>
            </a:r>
            <a:r>
              <a:rPr lang="en-US" sz="2400" b="1" dirty="0" err="1" smtClean="0"/>
              <a:t>ransportistas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/>
              <a:t>E</a:t>
            </a:r>
            <a:r>
              <a:rPr lang="en-US" sz="2400" b="1" dirty="0" err="1" smtClean="0"/>
              <a:t>xportadores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/>
              <a:t>I</a:t>
            </a:r>
            <a:r>
              <a:rPr lang="en-US" sz="2400" b="1" dirty="0" err="1" smtClean="0"/>
              <a:t>mportadores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/>
              <a:t>T</a:t>
            </a:r>
            <a:r>
              <a:rPr lang="en-US" sz="2400" b="1" dirty="0" err="1" smtClean="0"/>
              <a:t>ostadores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etc…..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2051" name="Picture 3" descr="C:\Users\BYA2\Desktop\IMG_2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" y="5068658"/>
            <a:ext cx="1999034" cy="14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MqLfWI_UoQSw2-pG0f3eA5ROMB87qwkuF7UhLRwbxnDlMg2eN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07" y="5257799"/>
            <a:ext cx="2035457" cy="11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z3dMLPEPM5i25kxEa7fNtgnksTDKXZ-p2mAihIpA66sUuZ5hHH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265167"/>
            <a:ext cx="1840163" cy="11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RUUEhQWFRUWGB0aGBgXGBwcGhwYGBcYGhwYFyAYHiceHRwjHBwcHy8gJCcpLCwsFx4xNTAqNSYrLCkBCQoKDgwOGg8PGiwkHyUsLCwsLCwsLCwsLCwsLCwsLCwsLCwsLCwsLCwsLCwsLCwsLCwsLCwsLCwsLCwsLCwsLP/AABEIAMIBAwMBIgACEQEDEQH/xAAcAAABBQEBAQAAAAAAAAAAAAAEAgMFBgcAAQj/xAA+EAACAQIEAwYDBwMDAwUBAAABAhEAAwQSITEFQVEGEyJhcYEHMpEUQqGxwdHwI2LhUnLxFTOCNJKywtIX/8QAGgEAAwEBAQEAAAAAAAAAAAAAAQIDBAAFBv/EACoRAAICAgIBAwQBBQEAAAAAAAABAhEDIRIxQQQiURMyYXGxMzSB0fEj/9oADAMBAAIRAxEAPwCbvKYgT9aEeyxMD61MJZAjnSrizXyJ9DyI3C4Az4ifrRt+yABB9/3papFdeYEVwGwY2I2rrbDY0pEmnlw6g6/jXUCxJsGPKmLtwCJO3pUhbtDkBQ9wgHb3FdQLBWxZOwJ9BUdi7jk/L9dqnSyxvQ2Jw4Oxplo5SIXDi4p30+v0o60TIDeLzp4YcDSaNSyIpm7A5Ay3NIFOKWA5CiBa8qzv4h9p8Th8ULdu53aZARCg5iZmSekDTzqmLC8jpEpZFFWXlVnf9Y/5otCIjUe9QnYbiT4rCLcuxnlgSBAMGAY8xVga2BQlBxbTO5JoCeYid+U0lsSBqxiPPl71l3xHxTLjWDT8iG2Z+XecvQzzHlVcxnG7t0zccXGgDxcoAGgOnKTWyHonJJ2SedJ0bv3pIENoff6UJ3JPM/WoH4d4C5ZwsX/DmclFPIEDQe+vvVqdYrNPHxk0mVjK0AXSViQT1M0SqmJ09KLs8IuPqEb8h+NGpwNwNcg/8h+lcsUn0jnkivJELb0O1N4hIWd/Opv/AKE/Iqf/ACFN4nglyD4JHMAg/lXPDNeGcskfkqH2cQSomTSThyOZqfuYPKYiPXSo/EYLeDHP1pLdlbTBbd3YSSdx0mjRdAQFwc0CQORI1GlB3bXSnbKjSd9/OkkFBdsBEHiMgDSTqaCxTO2xYDzNFERSvs86zH8/n0qd07GSIrB4t0cZiSJPPU/uKmhdcwQ5g9DyoGJOUjXrrUth7eUa6/lXZJX4O0jxbhjY/wDu/wA11JYg6wR5V1RCEo1Iz6xFIpaA7mrijopLWa9NOCmSFbGraa05cOv8mlZYNezrRoSzy3Y1mubCidqcXpXjzTULbBbuHGtDtampMpWecT+I/d4x7XdgW7bZZYkMxG8ch5TuNedPDDKb9pzyJdlxNgyOnOijp50xgcWt22roZVhI/wA1Usb2xKvmDn/1ItC3Ag2w2RidJJJ1BnpTRwt6RzkXi2lZz2s7W2brNbS0rtbYqGdYEqYOpgQCCI1JrRMPxG0X7sXENyJyZhmj0qrcZ+HGGfEG49wIbrfKSBmY/wCkcyT0rRhjGLuSJSb8Ep2B4gL2CttkVDLKwScsqxEidYMT70jtzxc4fDnJ8zmBrqBEkg8unvVK7TYyxZF6wjEmyy27Sj/VAZnEc5IUcxlr3tpxAvhcLZvKzXO7DlwwBkDKfmOs6k+1XjhXJP58E3LRBcLa23enFKb0KCgLHRyxkA8lj/41B4nhp7xVEsXgqgBLeI6KI1J+pqb4Twy7iow+GTNdd9jrpGrO0wFAOp9OZArZ+zHY+zw4Zli9imEPfI+X+yyD8q+e55mtsY7bITkuiv2/hu+IvJiMbdaygClLIAN75FBDHVbes7SfMVebV1UEWkCxpmPib3JrK+MfE3EpxB7aWxdRXNsWwCbjtBAgjWc/IA6Vp3B7brhxd4gEsuRJto8wP7jyPUCfWioRS/Qjkx+Xc7kmnV4VcP3fqQKrPFvigFBXCWwRycmF2mQd2qpY3t5jrhP9VUH9izEnqZ/KpSywRSOKcjVv+kv5fWu+xXF5H2/xWQp2nx4OmIY/+K//AJ/kVK4D4k4y2fHkuAbyCp+okfhSfWgO/TzNIZyRDgMOjCaCxHBLb6ocjdDqv13FD8E7fYfFQtwd250AaNT0DDQny3qeu4SNRqKMscMi+SalPG/gpeN4ayGGUg8v3B50IbWXYSavbWwy5XGZfxHpUHxHghtmR4lOzfofOvNzelcNro24s6lp9kLbtz8wil5WoxcA7aqrEeQNMKpEgj61ilFo0qVkfdwZzSD7VI2H8JG//FNMsGn7dnSf5tU2EGGKtDRkYHmIJ/LSuo6F8q6utHWxlAedLymvC3M0lLmtOcLmP3p1rgj86attO9OMsa06EYpTpzpy2OtdaXSnlFOkTbPAKSfyp5VoTi2M7mzduhc5RCwUc4ExVFGxbHwapHbL4e9/cN6zAdvnB1Dcp9Yqvr8SsQ1xMjZiWE2wi5YJEgbttzmtZVpE1o4SxOxG0yjcO4ieH2kw5s3LhRZYqRoDMDzOh6CqHxrhaqWvWne6pcsqBTKScxFz/bO+21WXtot+9iHuYVnui34f6VzI9tlJzpA+dZE6yZJjSq0uNu4RVcS5vWy1wnVtTJBmtmOFLl5ZOTvTBsDiL2e3et+Aof6YUDMWgiddCdSa7HcVJvB2FzvFcHNd1cuGDAeKYE9IHQUZwbC3cSjhCFcOLiKTBBUMrR1zBhp/bPWkYSb2INq6An3r0mSQn+mdJ1Gvn5VZCtUM2cUHxYvXlNyWJcqh+aPDrAEFoE+dWS4v27E4fD4lkYuhyi2sG3cH3B10UjXnFQvEMHaByWlaShJUuSqLpBuEHMWidAYn0p/sHjEwN+3ihb+0MQUQFgotSxUvOVpbLsNIzH25xTFt+DY+zHZKzwy01u14rtzW7cPzRyQHko/OaPuPAmsm7b8XxN6+P6jJlAAW0xAzNlJYkQSdRB5T61OfCkYjE3Ge/ed8NhT4Q7El7zAGHYmWVB4oMiXHQRVNeCMotbZYeD8CscOF3H30AxN9iyqxk2g5nKv97btHMxJAk0/jPaG7i7nimeS7gevUxR3bLjDYrEZVMqDCj31P+aluzXZoASVJjcxzrFmy2+KNeLGkuUiE4b2Qe7q5MfSrNguxKINRtyq24bDqF+WKZxPFLIOQ3bSnnLgET11qHDWxnkd6IRuzSAfLI/m1BYrs2h5VaWQAiCcnXefSmWMiQKm4jKbM8x3ZWJK1Ldle1tzDMLWJJNvYMdSnLUndfy9NrDesToRqag+L8Izg6aihHJKDtDtRmqkX02ZgrqDRNvBjKQ8EHkdqqPYTizEHDufEmqH+3/T7fkRUpjeLXM7IBGXdj8o/f0FerGcZx5HnTg4y4krjMSiLuABVN4likuOSm/Ovb9p8SxS3LR8zHYfoPTehbWHCrAFef6uVqqNPp407sQu/WjAdKYyRpT4GleSzcccPXU3J611IcMlp516opSIOlPJY51VDNirVunu6muW3Tq7aVVIjJiQlLA616x01ppsbbDZGdM/JSwn2G9VURGwiaQ9ueVKFKg1RIQgzwbCWGDlbVsk6EwNfKedAdueNd1h8tq5lu3YyBd2VWUvB2WV0medV/wCKoRrtkhwxthlZFYZlJIM+8ag9BHOqlj7V5LQa4QVTVFzCQp1MAHQzB5c9K148SdSFbZzcRd8Qr4RnF55zpcknMPWTrzHv51J4TgNy+bYuXQqEXXdQCQFRpcBjsCTGXlDUDw+81oHFd2c9thJHzBcrSSu8Dw7jn5GPDcupgg/eoUvsVvAA50V2zFATpBJMkCtIlDtyzYW9bLviAkZcwKCF1ywVBUtr1PPyqNaytu7dVbr3UkMNgxMmGMjlGoG+lSHFlwyKDh7huSNbLpmWY+6WJM/h5VD2sLh1wzMWP2jNATXONdBFGJ0tPYylg3M2VmuXHdV7s6Fs2g5dTEHTyq19uexV3BOBaabShDOpYNC5pA3GYE++2lOfDrh9p+I4az3TsyuLrvcYCGtW2YEINYDQPetk4tw5bwbMJmaokQlKmfOP/X38WYKTuIYnXTeAdNK2fhdo4HgdsbXLi52/33jPLpMe1Yx2ywPc4p7JTKQ5Mxqyt8pB6Rp6g1uHbsRYsoNpUR/tU0svbBtBVykkyv8AZvheY5m5/gKvGGuqBAJHTXpVfwIKWxpJA2HOpBWOhiJ8968lyNzVkf2/7WNZRbNtoe4DLCZCDTcbEnn5Gs7GKzcwD0AjT361P/Eu0/eWbkeBkKz/AHKSSJ9G/CqgtzkBBPMzNWUeSsMdLRoHZXtcLWGurdJAtsMmupz5vAoP+0n3NN//ANOuTPcLkGwzHMR9I/CqEuH3jrrqf1p0PrJnT6V3E6kbPwXjqYy1nSRyZTGZW3gx+Ypy6unP21/zVJ+GDHvMROgKofeWg/SauxmetQn2dVMiLqGzfS4pjUHyiYO3lVn4/gy7J48qEeLqdoj96h+J4YEA+RG+mvvFG9or5+y2WG5C/ita/SvUkzNn3THbeOS0AqAADl+/U1H45h3pI2bxD33/ABqLw6M29FY18qITrBI+uv6UPU+6AMOpC3emu9g019ommmNePI9CKCe+rqH76NIH1rqnQ9Bvd/5p9DSM1cGqyJsdfpTlo0wD/wA0sXIqsSbCSayTtVwDG2795kRrtu65aRB32DA9Nh5AVqi3arPF+0wvWcRbsq/ysnerGjEEZgJBgHn5aVqwyaeickFfD2+5wSLecNcUmfGGYDMcobXcDT2qb40Lhw93uDF3I2Q/3QYP1rIOC8Uvd/h7mTu0tT3lzZe7AIYMeY8jzFaZge2OGuuttXOZvlDIyzz8OYAExrFUnBp2hTJ7XBMTeIF8GxaQjPcfSCSNZOrMT9SaRxbs93LoTf7204z22UiGytqJ6jT6irv8VsSRbsoZCMTt/qgATHRS59faqMe06va+z3B/SLlpKjOPlELOwgTtrPKDWqDlJKRNtXQm5xcG/nSSxaWYA5SzMT3Zj106HTbSkX8TbVD3QZ7rNBEk20kwFMQJnSZp8C8oUoyiwpzIrQrNoYIAHpBMeVB8OwVn7PiLjk5gFCANAzRJJA3iSNelUpAthWJsPaLXHwz2sylQ2eZ0AyEyRGk9YETQnCuFnEYhltOUYRDaZRA+ZmPl01qyt2dwqYWy126wa4iubS5iAWAIkTlB5gHXpURcwBN5Vw8WgRlYhTrrocu+aJkeVCMrC0Wj4QYHu+L3gbneulm7muTOY57MNrrsTWrcS4illM9wwJgAAkk9FA1J5+gNZF8Gg1rir23IM2bqyCNWD2yZ6EQdK0Lt52fuYmwpsNF202dBMBtCCp9QfqKvujM65GdfFPjOHxFtHsFWJDZpBDKQUgENDKYJO2u4rQ+0yC9hLN0HQZG8oYR+tZHe7NXkW9iMXaIVFjJ1YsoBPRRM+k1qHw/xq4zhYtAgm2Db9Cvy6T0ikkuUWhvtkmgq0IAP0ivLZ8em58z/AAV5YBKAHQjQ/lXm0cuW9eRNM3xHuKcLXEWTauSQdQeasNmH81BNZJxTC3LF5rd3R159RyZfI/zatft4zbWq9284SL9m3cVC11WCADcrcIEH0aD5a02OaQaZnT3iYy6xzNGcMwty+2S2hc9F2E82OwHrV24J2Bt2wDiP6rf6RIQeXVvfTyqz2riIMiqEA2VQAPoKeWRdI4G7NcFGEs5dDdfW4RttoqzyH7nnUjb/AFpsPz2FP4W0WOmv+KhtsDYjHrKgDcj86b7YcRWz9kssJ7xwgjlFtjPppHvUngrPeXJOy/pVO7TX1xPEQQZGG08g7gH65Y9mNbcCpORlyu2kTqqAKjOP3P6E9GH46U4t6aB7UXIwuv3nUD6z+lLldoONe5AOGxBP70XA3mfWonAvIo3MeleVNbPSQYtzTQV1MoDG1eVKhyeBpYWkO1KDzVUiDO7uKreP7eYezdu2nnNbA6QzGPCPSRJ236VZL6tkbKJaDAPWNJ96yZOwN58PfxGIYo6gsAdZCyzFuuYzWvDCD3MlNvwXTsh21XGs6FMrL4lgyCh0nXYz+EVEcX7C3ld2wlyFcklDyJ3jyqF7PY23hsXhRY17wZLs65sw38oNa6tWyf8AnL29CR2tlR4L2PYcPfC3jrczSRyLGdPfWofgvw5xFvFW7t28GS02YRMmBpudK0kLFIxN9baM7sFVRJLGAAOZJpVklv8AJzSMu4j2h/6iq97hmKglkysilQdpYuDtuB9NKrt7hSWk728meyLxR4eWjKCoBgaaxoNxUtxpMOcS5sMDbzalW8JdgGIAU6iTt1qMTGBc4RVZYISRqvMjKRpO+w5dK3R0lWidWBDiZLEWpCExnkkgHQLJ2PkP1oziPBEa29y0Slq3AujcuwnOydNNNdyKeW1dSxaS5bPiXvLZQSrZzKiYgQvXyqKxODvqndgh7RYZnE5AzGCpMRM6aTFOqb0Lutk7xDEq2LdMNdFtNs+Uu4hFBKg6KrR66z6RLYzEJbKpcRYJU3C0P57CZbrJOtJKsoIYRcUyh1JmYNvznkPMdKMxDJg79opcLXSCbhJEZjBgKdulFaOoY+HPEPs/E8I7GF7zIfPvM1vXykg+1fSTrBNfLLYu2bly4QS2aQQYgnmCOc19JdleOjG4OxiBu6w46OvhYf8AuBqqZmmqC8bgluIyOoZWEEHYg8jVBtG1wjH27aDJZxKmddA6sqiPXMB9K0cis9+MAt/ZrQuLJa5AbmsKWMHkTEfWiwR+C1cQwcN3qfK3zRyP+qg7+GnbWqp8NPiQtwfZsSYfZC21xffdgN+u451f7+DjxWhmQ8huP3FYs+K/cjTjyVpkA+F0HKP5zp1bxAA2aP5MVLi0rDeDSbvDJ21/esX0n4NH1fkEtXOhpa2xI1E0SnC2H+aJtcNj5mA/P8KKxsDmgW3Yk+EfhRiWo8K7nc/oKesrmOW2D5t+9N8X4zZwNpnuMJA1PT0rRjxXvwRnkr9g3aPjNvA4YliAxgerEwB9TVF4dZALN9642Zj1J5n8qzztX26OOxS3LhbubbyiDcx94yY/xV77M8WTE2w6TEwQdwRyP851omqRKLLDh0mojt3iQPs9nmSXPsIH/wAj9KsWCsVn3F8b9oxzsDKqci+izP4k/hWSfRoxq5Epg00FFwZ3pvC2qKAExB8/3rzJM3o5W9K8rwsOn411IMTAYmnUbpVJ7O9sWxGINt0VQVLLBMiCBBnrrB022q4rfCwCQJPPrV5QlB0yHJSVoMFyBXOgZSNCDoZ6Ea0yYp5DRTEZknarsqOH3EvJmKEkA5j4DpGu456+VTnw57W3b95rFwm4gTMHbVlIIGUnmCCTrrpvrpfcRh1dSHUMDyIkfjVAwvaFvtndYCzaS2LmV2KklgrQ50ICgQ0bkwD6bFk5xpr/ACTapmkFqpnbviq3FOEtkm8craQFTKweXJ5aDadxVuV6zjtPwTEpib12wJ74bxLLp4lHWf20pcLjy2dJPwU1Uv3cQps23F+JOmUkRuNpkcx1qSThF7FnW21prQhyTl5aZi+vnOu+k0tr9/EFFsIEe0QQzmGzrEST4mPl0keVCdosdezkNnF5xmcauHIEZkjYACMvKBoK3q2T6Ldwjt3hbWGFu9bYmyQkKQy5RADKSQduUcqpvE8Ph0suyXnP9QmzZIBXICYLZpOo1A9Jmm7vDLOHBN0s790GCTH9R9pG4iPWabx/GbZW3ltKjJEELzXYwdCfzroxS3ED/IxbwuIa2WFhntrrmjaDtpttuNancTw7uXazbt5nAbw5c2dHUAMdJMjxA8jHQigsBg8TeuJbt3lDXyTl1A8QdyRBiPCw5RA01o3iuJvYUraLZsRhgtsOraNZyjKqRp4ZHvmmi3ugID4hauhVtXGUKSBAOY2yYGuYK6/iParh8L+0i4TH3uHtczWrrTacmf6oUTrH3wPqoHOqPxy5iHZWuq7iAXZJaEmCGMaH9x7Rzqj4gNaV0SZBLMTI1BDaGdtulUT8snJXpH1URUZxzg1vE2mtXkDoeR6jYjoarvw27frj7Xc3WH2q0IadO8Uad4P1HI+RFXFjFUIdHzd2r7IvgsT4z/TZibbCQYWIXyIkbdKsPZn4t3cNCXibq8m+9H9w5+u9aR2z4bh71lvtGUW18WY6ZTtIPI6x718/8UwaG7cWy0gOQokmUB0YE9d/KaVrZRbR9D8J7eYLFgHMs+sH6ip20bLfLd/EGvk5bRVhDFT1Ez+FSmE7SYpDFu8x/wB0R+9I438MK0fUPd2xve/n1pm7xTC2hq2b1NfNlztvjNjc32gfvQL8Yv3TFy658pjT2j6UvD8L+Q3+Wbh2p+MdnDqUtQW/0rv79PesX7Rdrb+OYtdJyjUKDoPM9TUWlpQmY8z7xUr2c4IuJfK11UnQAmGJ6IDv60+ltgoZ4dwvv7ltR4c5gAbxBM/hWvdmuCrh7QRfU+ZO5qL7NdjFwz94zl3iF0gKDufXlVmxOMTD2jdunKo/E8gOpJ0qM5WOkgbtXx37NhyqmLtzwp5Dm3t+cVUez+GiDUPxHjZxOJLXDqflUSQq8l0/kmrLwPEIywpEj5hzHrO1Ysyaia8VImA+U6U+muu1CFhmjqKJQ/QV5zNR73HlPtXUWs9TXUtnFa7L9me5csQZ896he1fFlbE31fXIBbtry1AYtHUk/gK0Nhsai8X2YtXroulRm/OK2Y83u5SJSjqkEdkHc4S0LslgsEnUkDaZqaBimrNkKAIgDanKm3bsUUpoa3graElECljJIEEnnRQE1mHbvHXbOPzEtGQd3qYUcyvQ5gc3/jVcWPm+NiSlWy2Y7trbtXXtBGdrcZjmUakAwMx1MEdN6kOCdo7eLUtbnwmGVt1MAweWx3BqoN2THEUTFK2S5cUZ4+UsBE6/yIpSqOEIEANx7rZmJ2AAgban2q3CLXGPYLrb6JHth2ea44vWVUtlysMo5EkMNN9fyqtLwPE2278q55eHLmHSM0CPMRtVu4f27w7JmuMEIIEatOaYK5RJGhnpGtWWxikuoCpDKR/PxoqeTHpivizOVwa3XN26gERCOxZysNLhjoHzR4YywI86B4li8OXvFET/ALKqo38RJZis7ErlJ51Ze399US3ZVYZjIYGGAkDTqIkn/aKotrEYburlprZFyTD5jmkbZp3rVB8lyYvmkDYZmsMrPcUuo+RT4tjIVuTa7jzE9D8fhjmRwQxck63cxEjRZbZjtuBPMUzw7hV2/aZla3btqpLsQQOcbblokeRB6VGcVwNlLSlL7PIBIgRPQE6/Wq2mJTWxzEcYxFu4wYG2MuQIdsvoJn0ov7eti0iuAbisHV8rLpOqw4B0n09TsNxe5YKWxbtXVusBDMzQx0+WdN/OmzhcoyiJgB2hmJO8FspULIjTSBz1NNSBdMYs4oi49+y5tXkfOkCNDvHPnsZBBrZuwnxUtY0LaxBFrExHRLhH+k8j/afaayBWW9evPcU3DAYw+U+JgJkAzuNK941gLWRWtWyCCUcZtMytlgaa9Z038jBUvAkoeT6A7S8FGJw9yy2gcaHoRqrD0IB9qxTiHw9xam4WQMwUxl5wQZB6wCPejezHxQxmEUJfH2myNIY+NRto3ONdG+taHwnt9gcXAW6Lbn7l3wmegnQ+xNFsmrWjBThHtGWVkmQMy79d+nnTmBw7Nm0kbk9AOXrX0BxLs3avrDorqddgfeoxuyVtUyqkDaIpXIdGFHFy4MaDYUtDmYHxZjMhf0686vlv4UMt0kvmt8hGvuaVhPhbdXEI4aLasG130M5f89KPJHbIHg3Ze7ftsoXIoYMpZYJMEEHmRFT3BPh1eNxGuuqqrBoSSTlMjUxGoq64vH4XCL/XvIkD5ZljHQDU/Sqhxf4smCuDtZRt3lzf1Cj9fpU7bDZdOM8YsYK3nvtr91Bq7Hoo/g61j/abtRex14FwVQH+nbXYeZ6t51E47G3btzvbztcdubGT7dB5CicJccKSEnxSG3EiP2p+PHYFsPwfBbuUPAJPJtdtpqy9jeFPbe67/fA/Anr61C9m8We/sHOzG4xDrJjUHSNoG/lFactkREV5/qckl7fk14ox7BrdkEzG1PSelOwBTkBq8xmuzxLuldXotV5QCEm2dqcUeteJc150570RWPJS1skjWmLK0Sj1WJJjqLFRnHuzVrFAC4Acux6UebgNVftx2wfB92ttFLXAxzNqAFjQCRJk9dB61aCcpVER6LBgcAtlFtoNBUd2p7Nri7YEwymVPPXcenlVd7O/Eg3bqWr4UFzlBUMsE/KCG67aH26X4CmlGWN7AmpGVY/sS2GtteYliD4oiShEEjzXQ+xoVO2hs57dtoDiAw+6ebj+4qfqAetaxctBtCARsapvGOzOBwylry+G40BVEktvpH5mrY83LUlYrj8FK4Tw6/jWu3LeiIRE66jUxPlv60viHC7aQzkXWvrpKnMW3DISNQZiV2gdavvZvH4N7TYbDzblTKEZWIYQSDs2/ImKo3F+DYrCeK8M9qzIS4DzYEIxG41jTr9avHI3Knr4QtKhzhNhfsiICUn/ALoYzIgjMvSDpIiIGu4oPhPD4Bs28Ph72eSMQTm5AnWTkZQdQBuKisDm7tX7lrtvNkVQxVS5gkEDVgeg00NHX8NibLozIBcuf0wismgJAVVCmAJ08yat1eyfdAGIDC29sqWIcqcoJVmX766SrxBPUHyqY76cBmQlHtkHMrFWbSCrRqef1obCtfwRF1kiXIZxqFc7oTzIjWNOW9R183MTiGFlZNzUj5R5k6gR50dvoNpLYu5jESCpdLh+cXBmJBgmDOp0G4FCrxIhSAxDBi4zAMCW5kEQG8xv+NO40KFEM+YgB0ZAAMp0VY0I5gjrzqTvWblm0USzm798gv6HNP3VP3enLY01iUQK94VHiK5ozSYzFiTmjc6Ea+Ve4zhjW11gzqJH470ff4I9u/lxmZEUqpZdfu+EA7aAc+grxOEG5dZEui4FQuDGpAIGXpmM89NKbkLxGeE8Uv2Dlt3rtvmArkD6TlP0qRX4icRBI+0tp1RD+a0zgeFC8RbDEPmLZ40yAaGOcg6AUKnDAb11C8ldVOgza+e8dBS2n2FwaRJXe3eMI8WMb2VB+S1G4rj2JuaviLxB2GcjTzA0ojF21tqVvWhP+tY/5pj/AKXcyEmFgc9yNY56bcprk0FxIpRrmO0wT59aNwtsuQFUsTy6+fpRdl0bDBSBP4zyruFZkU973ttG0DIok+jEGB6VzlZyhQOmGAN1WIaBE9COnpt7URiOJ5bCWl00n6/80xaW2lyM02jz5nnlPrT2GS07SysJ0thRuQdhr/jTeg2GiZ7GYUri7ZIEmcwjYZZDT1mB9a1EWqqvYjCWiC6yGVsrA7ho6g66VckavK9TPlI1Y1SBjYp1bQApb00DWFl0KZteVe0hrY5muoBFXfKnLV+dKjuE8etYkE2WzQYOhB9dRtpvtUjbEU7Ti6Z12rC7BqA7fWrrYQixMhgXCkgsgmQCCOcGJ1AIqcF6lqsjXUGqQlxaZOSsz34dccvm+1l8zW8sjMDKsCIEnkROnkOtWHtzcsm0qXgWLHwKILSBqddAAOfmOoqewnC0tsWRYJ51mHxAxN4Y64CrRlVbUAkZCoJjlOYmfQVrg1lyX0RftRJdkuyVq9kxCMcob5W3VlMEHUifOtJAiKrPw84QbGDAb5mOYj1qzsKlklyk9hS0IFZ18TsbavRYVovWvFmJhQGGqnckkQYjprWj93VO7T9gExd7vRcZGIAMRBjY686bDKMZWwSVqkUPs/g7lm0ccrqxtnuwpHyszBZYTqIMjaZFWO92yizcW+e9BUxoF8ecAKYEZTOaY0C0fiOGWMBhRhTmdsQzQSQPEADnJOgg5eXSqlhcKGuXUvwFtzmVSH1KgApG/wC81sVZLbX/AAT7QC9jjGXvFMGQpEKN9RBPInWKZOK7u2lwBe9z96ryWO/hHlBG2h2PSuuYS0t75CVIJbQ+AfdIncwCfPX3LxVoXAPAbq24lwp+SQQogSYMj0JqzpCptguKxN24toXVK27Q1IiPmADabjMYnbUda60tu5cy4dktZUId7jMc0kaDc/TSjeIdo1uG49y2uUWxatKdMsEZmjrAA9SaT2ou2XUZrPc3lEEA5ZPXXkeuo9q5M6iEtIWugMpIWM0TEgQDI2GgAqZuY8i2i/cFzx248IhpVl57wI03HnRPaLs4mHt5sLcuXban+qXgEExkcAalCAYmNpiKr93EuRlIjOvsR1Ec/wCRT/chE6JjtFxsRdRTCXAGAmYcADT2j6V5iOGLYS3iEuEXHSWA21yqwhRpqyx7+VD8Pw722Fx4YN4TOsArMCR8wEH8KCs464WAUMyKGRSJkKSIP4CgkM38hOCx9y22YoZNvZBqqpHib1BpzGdmmW2t+6yq1xx4N2ClgJ3imuDZ7jubVtrilGVsq/LIkNJgBhEiaOXhNy/ZL4i+tsDQIBLEgxr0iu6dnXaof49wyytu8VRVW2ERIENm31J1LQQT1moPitpkcW0uC4sSJEH0PWkIpuk22ZsolmJM/IN/NjAAmh8Ph2YEqHdwdAomBH3jE67Ac4NFIVv8DuDHdlgULuw/pwDvGsD/AFCfapXBdpitoWrg+URGWY5aiJGtDWDdxCMdu4GYlmgjXlz038oqQGAxX2ltbdxkUHO2VRB2aY3+ppZb7/kaOuiJwio3eMqSxzACR4ZjK6ga8/PalPaYRdAJYaEAGEEaAT0ofiBfvJuEafeXUa8p9jRtzAXBZL96IIDFSfHlJjMQT+PlReqFHuD8cuYdXyOFlp2BzGOc8tto51qvZ/iBvYe3dYZS6gkeZ6VmXA+C2r2IRGYhWXQciVA8J9hPsetaoqhFCqAANBXnescdJLZoxJjl65JgU3cuEe1MpiNYNO3D515rNSQ0WJ/4rqRJ/hrqAxW+wXB7lstcYZQQBHLTarqLkDWivswiBpUZfbxgchp/mqTyPJLkxYxSVIPtr5zTmbWhLd+NDRNp5Gk7xqP3/Ok5HNBHeUziMNbcy6qY2mliNyabu3QDyplITiErEaV6LnWg7V70EUsYhQDJ9dgPensVxCmvVDY3tPYtXMjMSw+bKrNknUZsoMT+tSjEVnPHuAY5MTduYYlkutnIDQwMag9RNWxKMnUmK/wWrieBw3E7MK4bI3hdDqjRsfODsahrXwvRVabha4SIY8on9674d8BxFlr1zEAp3hWFnmubU8uf4VfGNPKbg+MXoWrW0Yd2gwJw11rbk+EEhj94MB9eY9RVs4jx4YPB2ksLbD3LYZ2YZxl20EjfXWeVM/FRHW5YcW8yAMNBPj0ifaY96r1rs3i3wqPkkFjCGZCTmEeRJOnQ1rTjOMZSZLdtIf4djLN28rXLVsNmCv4RBLZgrjfWco33AI2FCcSw968SjZHFnNbzn5sq689zABnfX1qwJ8Orn2ZGki9mzGPPYH0qAxC38KLlooxch4aJnOCA0jWQCeW496pDJGWos5xfkXxjEd1/SZibqr3bRBV1JnK/RlOvlr1oPg/CA95FJIMeEchIIEfjpRNziovCzaW2f6Zl5HibWWmdyaRw93uYpMilQHB1B0ykwP4aZt8XYK3oAx965aDW7ohs4bTqNDGm0R9aCsEQn9RoYnOkwOek9CN/U1a+3eBK4nO/yOog8gwEGfoD9af4VewHd21uAC6V8RymB5sQIHX3rll9iaV/oDhvbBbmKt3LRs2VRWClyVXKIUCSSJdjygRMx6ROM4M6Xu5N2M//AGm+4dtDzG/nEjenzj7du6TYyuskSsK0HQidCy7fShrmI75ggYAICfHIAHJZGs+Y6edMrC6Z5hbqpaWF8RV0OknMCsMQBvrHsPOn7XFbluytm2hViSfljM7AjMSdCRPtTvAlFq8SsXyVgqrMpLOwlUyGZMTryU7RUjxm47FbYs37LE5wLrZsxGsKSWPLaR6UG1Yd1RFXscbuRQ8EDu25woke46V5jrl3vIuELshadCROU9QPXyoTDYS4oc5Y0jXQkydvSj24Zcu23uSHZSM6AjMoPyt+H4eVDS/R1t/siADJXnOp3n0jU0XjsHdChmVjmGhImQAFyt7AQfKrP2F4fLObyA7BZHSfFHuBFXfE8NRlAKiBt5Vny+q4SpIaGK1bKP2T7HOr2r7ttqB0JB0PWKuePunKcvzQY9Y0/GibdoKIGgihb56a+9edkyvJK2aYwUdIzrspinGN1zAtOcsTyH3p3II0Pma0krJ03iorC8MQObkQZqXtp0rvUZVklaDjhwVDeX19q8ooL5V1ZyhLMOnvUfcw+tG4kx1/ShbrmZ0rkBHqJOkT/Pwp9LZFMd8ARv8ASnsTd+XzO9ccxu8c2/Ig+4Oleke9JOKtzAInzEbdKUjTqduVH9gONmm7VnqYpy9cJB5UNmMU6QAw9JpSnYcqHtyRS3HTSiLQW34V2f0imUflXiNrrHlXWLQq6FO4DDoRS1b6D+aUhlnamzO340bOoda5VN7ccPcm3eVc+SQQGIMHmCPSrRB0HKiHsyIIpoTcJckc4royjsyty5jkbKwXxSGgnUdQPz51oWG4LaR8wWDRdnAopkKAfT9qVctsToJqmTM5uwRjWhnH8MS8sXFDDzrMO2nBzh8RmQEW3grEwCAAy6fX61qrWyNT+NDYzDpcXLcUMNwP1o4szxys6UOSoxFsErk5Tkbc5tiTrAHLQjn1qZ4F2fW5hcRdYZjaB0HLKAYHUEa1dOM9irF6IUowEBk/+06GpLs52ct4Ww9tWL5ySxO5MR+Va5+rTjrsksNMy3A969xBZPjzHLrpME/lVl4d2cxlzEW3xGgRg2pk6HT8aT2i7MrgbZvWnYEsEXU+EOdcp5GJANd2D4pcfEXEDM1vJPiYtladCJOmkz6Cmnk5Qc4dHRVPizu23ALnf5rakoyjYkQRMjTlz9zTnYvhTWXdnGUMoBEabz7mrkbhG+v83FCY5xH76flWP68pR+mWWJJ8jri5fkAA5wNfTWi0unSf4ahsJiSzip04edF1rPkTjplE0yO7RcRa1Yu3F3VCRPWKqXYfirvcuZ3Z1MRmM+KdY6T02q8YzhxKkESI19DUHgeDpYJCgieUftVMc4/TlGtsVxbknZL2zOoFE2jyAobCeKB51J4PD+KCQANz+grLLRWxrP8A7vaup5nSflJ89p866ksOiTu6oJ12/Oo6+N/aurqdCIYtGX1ovGDQV1dR8jMicUNPajuEH+nXV1Vf2E/IU/yn1rwqOnOurqmjglVGle3F19q8rqAD3C7Ui6dVrq6mR3kXa+X3rwqOnSurqKAITelk6D+dK6upgHWxv61z7j/bXV1ccJujQ/znUVcG/wDOVdXVy7ChSsdNf5FPvXV1BjFZ7bicBenWACPXMNfWoT4VIO7vGBM789hXV1a4/wBtL9/6JP8Aqr9FtnU+v6Go7HHf0/QV1dUsf3FpdAvDfnWrVw7Yen611dXeo7Jw+0axJ19/1FM5RmGnOvK6syLLokMIgBEAb0nG/oP1r2uqbOXYKDXV1dQH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36" name="Picture 12" descr="https://encrypted-tbn0.gstatic.com/images?q=tbn:ANd9GcRR11qS0wOnP9mlALIwJopoWsJr8zKRcX1RPzxLnyOTOlcBC_j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04" y="5257633"/>
            <a:ext cx="1987801" cy="13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3"/>
          <p:cNvSpPr txBox="1">
            <a:spLocks noChangeArrowheads="1"/>
          </p:cNvSpPr>
          <p:nvPr/>
        </p:nvSpPr>
        <p:spPr bwMode="auto">
          <a:xfrm>
            <a:off x="241300" y="57181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GT" altLang="es-GT" sz="2800" b="1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69635" name="Rectangle 15"/>
          <p:cNvSpPr>
            <a:spLocks noChangeArrowheads="1"/>
          </p:cNvSpPr>
          <p:nvPr/>
        </p:nvSpPr>
        <p:spPr bwMode="auto">
          <a:xfrm>
            <a:off x="1571625" y="1143000"/>
            <a:ext cx="471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GT" sz="2000" b="1" dirty="0">
                <a:solidFill>
                  <a:srgbClr val="008000"/>
                </a:solidFill>
                <a:latin typeface="Arial Black" pitchFamily="34" charset="0"/>
              </a:rPr>
              <a:t>TRAZABILIDAD </a:t>
            </a:r>
          </a:p>
          <a:p>
            <a:pPr eaLnBrk="1" hangingPunct="1"/>
            <a:r>
              <a:rPr lang="es-ES" altLang="es-GT" sz="2000" b="1" dirty="0">
                <a:solidFill>
                  <a:srgbClr val="008000"/>
                </a:solidFill>
                <a:latin typeface="Arial Black" pitchFamily="34" charset="0"/>
              </a:rPr>
              <a:t>ADMINISTRATIVA Y DE CAMPO:</a:t>
            </a:r>
          </a:p>
        </p:txBody>
      </p:sp>
      <p:sp>
        <p:nvSpPr>
          <p:cNvPr id="69636" name="Text Box 16"/>
          <p:cNvSpPr txBox="1">
            <a:spLocks noChangeArrowheads="1"/>
          </p:cNvSpPr>
          <p:nvPr/>
        </p:nvSpPr>
        <p:spPr bwMode="auto">
          <a:xfrm>
            <a:off x="0" y="2028825"/>
            <a:ext cx="70485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ES" altLang="es-GT" sz="2500" dirty="0"/>
              <a:t> Bautice su finca y sus lotes</a:t>
            </a:r>
          </a:p>
          <a:p>
            <a:pPr eaLnBrk="1" hangingPunct="1">
              <a:buFontTx/>
              <a:buAutoNum type="arabicPeriod"/>
            </a:pPr>
            <a:r>
              <a:rPr lang="es-ES" altLang="es-GT" sz="2500" dirty="0"/>
              <a:t> Medir exactamente el área o las áreas. </a:t>
            </a:r>
          </a:p>
          <a:p>
            <a:pPr eaLnBrk="1" hangingPunct="1">
              <a:buFontTx/>
              <a:buAutoNum type="arabicPeriod"/>
            </a:pPr>
            <a:r>
              <a:rPr lang="es-ES" altLang="es-GT" sz="2500" dirty="0"/>
              <a:t> Calcular el volumen de producción promedio.</a:t>
            </a:r>
          </a:p>
          <a:p>
            <a:pPr eaLnBrk="1" hangingPunct="1">
              <a:buFontTx/>
              <a:buAutoNum type="arabicPeriod"/>
            </a:pPr>
            <a:r>
              <a:rPr lang="es-ES" altLang="es-GT" sz="2500" dirty="0"/>
              <a:t> Geo-referenciar la Finca y sus lotes.</a:t>
            </a:r>
          </a:p>
          <a:p>
            <a:pPr eaLnBrk="1" hangingPunct="1">
              <a:buFontTx/>
              <a:buAutoNum type="arabicPeriod"/>
            </a:pPr>
            <a:r>
              <a:rPr lang="es-ES" altLang="es-GT" sz="2500" dirty="0"/>
              <a:t> Elaborar Mapa de la Finca con sus rumbos</a:t>
            </a:r>
          </a:p>
          <a:p>
            <a:pPr eaLnBrk="1" hangingPunct="1">
              <a:buFontTx/>
              <a:buAutoNum type="arabicPeriod"/>
            </a:pPr>
            <a:r>
              <a:rPr lang="es-ES" altLang="es-GT" sz="2500" dirty="0"/>
              <a:t> Definir procedimientos claros para conocer</a:t>
            </a:r>
          </a:p>
          <a:p>
            <a:pPr eaLnBrk="1" hangingPunct="1"/>
            <a:r>
              <a:rPr lang="es-ES" altLang="es-GT" sz="2500" dirty="0"/>
              <a:t>     el Origen, Ubicación, Como lo Producen,</a:t>
            </a:r>
          </a:p>
          <a:p>
            <a:pPr eaLnBrk="1" hangingPunct="1"/>
            <a:r>
              <a:rPr lang="es-ES" altLang="es-GT" sz="2500" dirty="0"/>
              <a:t>     Trayectoria, Registros Administrativos y </a:t>
            </a:r>
          </a:p>
          <a:p>
            <a:pPr eaLnBrk="1" hangingPunct="1"/>
            <a:r>
              <a:rPr lang="es-ES" altLang="es-GT" sz="2500" dirty="0"/>
              <a:t>     Custodia del Producto.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s-GT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429375"/>
            <a:ext cx="9144000" cy="2143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 sz="2400" dirty="0">
              <a:solidFill>
                <a:schemeClr val="bg1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69639" name="10 Grupo"/>
          <p:cNvGrpSpPr>
            <a:grpSpLocks/>
          </p:cNvGrpSpPr>
          <p:nvPr/>
        </p:nvGrpSpPr>
        <p:grpSpPr bwMode="auto">
          <a:xfrm>
            <a:off x="7143750" y="714375"/>
            <a:ext cx="1857375" cy="5686425"/>
            <a:chOff x="357158" y="28562"/>
            <a:chExt cx="1600200" cy="6800876"/>
          </a:xfrm>
        </p:grpSpPr>
        <p:pic>
          <p:nvPicPr>
            <p:cNvPr id="6964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8562"/>
              <a:ext cx="160020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571744"/>
              <a:ext cx="160020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5286388"/>
              <a:ext cx="160020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3" name="Line 5"/>
            <p:cNvSpPr>
              <a:spLocks noChangeShapeType="1"/>
            </p:cNvSpPr>
            <p:nvPr/>
          </p:nvSpPr>
          <p:spPr bwMode="auto">
            <a:xfrm flipV="1">
              <a:off x="1357283" y="4143380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9644" name="Line 6"/>
            <p:cNvSpPr>
              <a:spLocks noChangeShapeType="1"/>
            </p:cNvSpPr>
            <p:nvPr/>
          </p:nvSpPr>
          <p:spPr bwMode="auto">
            <a:xfrm flipV="1">
              <a:off x="1357283" y="1600176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9645" name="Line 7"/>
            <p:cNvSpPr>
              <a:spLocks noChangeShapeType="1"/>
            </p:cNvSpPr>
            <p:nvPr/>
          </p:nvSpPr>
          <p:spPr bwMode="auto">
            <a:xfrm flipV="1">
              <a:off x="1014383" y="1600176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69646" name="Line 8"/>
            <p:cNvSpPr>
              <a:spLocks noChangeShapeType="1"/>
            </p:cNvSpPr>
            <p:nvPr/>
          </p:nvSpPr>
          <p:spPr bwMode="auto">
            <a:xfrm flipV="1">
              <a:off x="1014383" y="4214818"/>
              <a:ext cx="0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30192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-292100" y="2024063"/>
            <a:ext cx="24653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GT" b="1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  <a:t>IMPLEMENTACIÓN</a:t>
            </a:r>
            <a:br>
              <a:rPr lang="es-ES_tradnl" altLang="es-GT" b="1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</a:br>
            <a:r>
              <a:rPr lang="es-ES_tradnl" altLang="es-GT" b="1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  <a:t>PRODUCTOR</a:t>
            </a:r>
            <a:endParaRPr lang="es-ES" altLang="es-GT" b="1">
              <a:solidFill>
                <a:srgbClr val="800000"/>
              </a:solidFill>
              <a:ea typeface="ＭＳ Ｐゴシック" pitchFamily="-111" charset="-128"/>
              <a:cs typeface="Arial" charset="0"/>
            </a:endParaRPr>
          </a:p>
        </p:txBody>
      </p:sp>
      <p:sp>
        <p:nvSpPr>
          <p:cNvPr id="70659" name="Line 61"/>
          <p:cNvSpPr>
            <a:spLocks noChangeShapeType="1"/>
          </p:cNvSpPr>
          <p:nvPr/>
        </p:nvSpPr>
        <p:spPr bwMode="auto">
          <a:xfrm rot="5400000">
            <a:off x="2706688" y="3208337"/>
            <a:ext cx="1588" cy="569913"/>
          </a:xfrm>
          <a:prstGeom prst="line">
            <a:avLst/>
          </a:prstGeom>
          <a:noFill/>
          <a:ln w="76200">
            <a:solidFill>
              <a:srgbClr val="003B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660" name="Line 60"/>
          <p:cNvSpPr>
            <a:spLocks noChangeShapeType="1"/>
          </p:cNvSpPr>
          <p:nvPr/>
        </p:nvSpPr>
        <p:spPr bwMode="auto">
          <a:xfrm rot="5400000">
            <a:off x="5349875" y="3206751"/>
            <a:ext cx="1587" cy="569912"/>
          </a:xfrm>
          <a:prstGeom prst="line">
            <a:avLst/>
          </a:prstGeom>
          <a:noFill/>
          <a:ln w="76200">
            <a:solidFill>
              <a:srgbClr val="003B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661" name="Line 59"/>
          <p:cNvSpPr>
            <a:spLocks noChangeShapeType="1"/>
          </p:cNvSpPr>
          <p:nvPr/>
        </p:nvSpPr>
        <p:spPr bwMode="auto">
          <a:xfrm rot="8006517">
            <a:off x="4926013" y="4191000"/>
            <a:ext cx="1587" cy="569913"/>
          </a:xfrm>
          <a:prstGeom prst="line">
            <a:avLst/>
          </a:prstGeom>
          <a:noFill/>
          <a:ln w="76200">
            <a:solidFill>
              <a:srgbClr val="003B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662" name="Line 58"/>
          <p:cNvSpPr>
            <a:spLocks noChangeShapeType="1"/>
          </p:cNvSpPr>
          <p:nvPr/>
        </p:nvSpPr>
        <p:spPr bwMode="auto">
          <a:xfrm rot="2529808">
            <a:off x="3205163" y="4262438"/>
            <a:ext cx="0" cy="569912"/>
          </a:xfrm>
          <a:prstGeom prst="line">
            <a:avLst/>
          </a:prstGeom>
          <a:noFill/>
          <a:ln w="76200">
            <a:solidFill>
              <a:srgbClr val="003B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663" name="Line 57"/>
          <p:cNvSpPr>
            <a:spLocks noChangeShapeType="1"/>
          </p:cNvSpPr>
          <p:nvPr/>
        </p:nvSpPr>
        <p:spPr bwMode="auto">
          <a:xfrm>
            <a:off x="3997325" y="2271713"/>
            <a:ext cx="0" cy="569912"/>
          </a:xfrm>
          <a:prstGeom prst="line">
            <a:avLst/>
          </a:prstGeom>
          <a:noFill/>
          <a:ln w="76200">
            <a:solidFill>
              <a:srgbClr val="003B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05163" y="325438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GT" b="1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  <a:t>REVISION </a:t>
            </a:r>
          </a:p>
          <a:p>
            <a:pPr algn="ctr" eaLnBrk="1" hangingPunct="1"/>
            <a:r>
              <a:rPr lang="es-ES_tradnl" altLang="es-GT" b="1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  <a:t>APLICACION</a:t>
            </a:r>
            <a:endParaRPr lang="es-ES" altLang="es-GT" b="1">
              <a:solidFill>
                <a:srgbClr val="800000"/>
              </a:solidFill>
              <a:ea typeface="ＭＳ Ｐゴシック" pitchFamily="-111" charset="-128"/>
              <a:cs typeface="Arial" charset="0"/>
            </a:endParaRPr>
          </a:p>
        </p:txBody>
      </p:sp>
      <p:sp>
        <p:nvSpPr>
          <p:cNvPr id="70665" name="Rectangle 7"/>
          <p:cNvSpPr>
            <a:spLocks noChangeArrowheads="1"/>
          </p:cNvSpPr>
          <p:nvPr/>
        </p:nvSpPr>
        <p:spPr bwMode="auto">
          <a:xfrm>
            <a:off x="6926263" y="320516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GT" b="1" dirty="0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  <a:t>INSPECCION</a:t>
            </a:r>
            <a:endParaRPr lang="es-MX" altLang="es-GT" b="1" dirty="0">
              <a:solidFill>
                <a:srgbClr val="800000"/>
              </a:solidFill>
              <a:ea typeface="ＭＳ Ｐゴシック" pitchFamily="-111" charset="-128"/>
              <a:cs typeface="Arial" charset="0"/>
            </a:endParaRPr>
          </a:p>
        </p:txBody>
      </p:sp>
      <p:sp>
        <p:nvSpPr>
          <p:cNvPr id="70666" name="Rectangle 8"/>
          <p:cNvSpPr>
            <a:spLocks noChangeArrowheads="1"/>
          </p:cNvSpPr>
          <p:nvPr/>
        </p:nvSpPr>
        <p:spPr bwMode="auto">
          <a:xfrm>
            <a:off x="4789488" y="6007100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GT" b="1">
                <a:solidFill>
                  <a:srgbClr val="800000"/>
                </a:solidFill>
                <a:ea typeface="ＭＳ Ｐゴシック" pitchFamily="-111" charset="-128"/>
                <a:cs typeface="Arial" charset="0"/>
              </a:rPr>
              <a:t>DICTAMINACIÓN</a:t>
            </a:r>
            <a:endParaRPr lang="es-ES" altLang="es-GT" b="1">
              <a:solidFill>
                <a:srgbClr val="800000"/>
              </a:solidFill>
              <a:ea typeface="ＭＳ Ｐゴシック" pitchFamily="-111" charset="-128"/>
              <a:cs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02000" y="973138"/>
            <a:ext cx="1363663" cy="1363662"/>
            <a:chOff x="2064" y="460"/>
            <a:chExt cx="1262" cy="1262"/>
          </a:xfrm>
        </p:grpSpPr>
        <p:sp>
          <p:nvSpPr>
            <p:cNvPr id="70702" name="Oval 13"/>
            <p:cNvSpPr>
              <a:spLocks noChangeArrowheads="1"/>
            </p:cNvSpPr>
            <p:nvPr/>
          </p:nvSpPr>
          <p:spPr bwMode="auto">
            <a:xfrm>
              <a:off x="2064" y="460"/>
              <a:ext cx="1262" cy="126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591C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pic>
          <p:nvPicPr>
            <p:cNvPr id="70703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515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56138" y="4476750"/>
            <a:ext cx="1582737" cy="1387475"/>
            <a:chOff x="158" y="1900"/>
            <a:chExt cx="2153" cy="1887"/>
          </a:xfrm>
        </p:grpSpPr>
        <p:sp>
          <p:nvSpPr>
            <p:cNvPr id="70700" name="Oval 11"/>
            <p:cNvSpPr>
              <a:spLocks noChangeArrowheads="1"/>
            </p:cNvSpPr>
            <p:nvPr/>
          </p:nvSpPr>
          <p:spPr bwMode="auto">
            <a:xfrm>
              <a:off x="264" y="1900"/>
              <a:ext cx="1887" cy="1887"/>
            </a:xfrm>
            <a:prstGeom prst="ellipse">
              <a:avLst/>
            </a:prstGeom>
            <a:solidFill>
              <a:srgbClr val="D6BA6C"/>
            </a:solidFill>
            <a:ln w="57150">
              <a:solidFill>
                <a:srgbClr val="00591C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pic>
          <p:nvPicPr>
            <p:cNvPr id="7070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100"/>
              <a:ext cx="2153" cy="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508625" y="2698750"/>
            <a:ext cx="1368425" cy="1368425"/>
            <a:chOff x="3845" y="1505"/>
            <a:chExt cx="1262" cy="1262"/>
          </a:xfrm>
        </p:grpSpPr>
        <p:sp>
          <p:nvSpPr>
            <p:cNvPr id="70698" name="Oval 18"/>
            <p:cNvSpPr>
              <a:spLocks noChangeArrowheads="1"/>
            </p:cNvSpPr>
            <p:nvPr/>
          </p:nvSpPr>
          <p:spPr bwMode="auto">
            <a:xfrm>
              <a:off x="3845" y="1505"/>
              <a:ext cx="1262" cy="126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591C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pic>
          <p:nvPicPr>
            <p:cNvPr id="70699" name="Picture 21" descr="ILUSTRACION FINCA PARCIAL CIRCU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" y="1505"/>
              <a:ext cx="1262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133475" y="2698750"/>
            <a:ext cx="1422400" cy="1368425"/>
            <a:chOff x="782" y="1705"/>
            <a:chExt cx="896" cy="862"/>
          </a:xfrm>
        </p:grpSpPr>
        <p:sp>
          <p:nvSpPr>
            <p:cNvPr id="70696" name="Oval 48"/>
            <p:cNvSpPr>
              <a:spLocks noChangeArrowheads="1"/>
            </p:cNvSpPr>
            <p:nvPr/>
          </p:nvSpPr>
          <p:spPr bwMode="auto">
            <a:xfrm>
              <a:off x="799" y="1705"/>
              <a:ext cx="862" cy="86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591C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pic>
          <p:nvPicPr>
            <p:cNvPr id="70697" name="Picture 23" descr="ILUSTRACION INSPECTOR PRODU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720"/>
              <a:ext cx="896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822450" y="4373563"/>
            <a:ext cx="1454150" cy="1592262"/>
            <a:chOff x="1329" y="2760"/>
            <a:chExt cx="916" cy="1003"/>
          </a:xfrm>
        </p:grpSpPr>
        <p:sp>
          <p:nvSpPr>
            <p:cNvPr id="70694" name="Oval 52"/>
            <p:cNvSpPr>
              <a:spLocks noChangeArrowheads="1"/>
            </p:cNvSpPr>
            <p:nvPr/>
          </p:nvSpPr>
          <p:spPr bwMode="auto">
            <a:xfrm>
              <a:off x="1338" y="2840"/>
              <a:ext cx="862" cy="86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591C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pic>
          <p:nvPicPr>
            <p:cNvPr id="70695" name="Picture 24" descr="ILUSTRACION CERTIFICADO MAYACE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" y="2760"/>
              <a:ext cx="916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3197225" y="2847975"/>
            <a:ext cx="1643063" cy="1643063"/>
          </a:xfrm>
          <a:prstGeom prst="ellipse">
            <a:avLst/>
          </a:prstGeom>
          <a:noFill/>
          <a:ln w="76200">
            <a:solidFill>
              <a:srgbClr val="003B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GT" altLang="es-GT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grpSp>
        <p:nvGrpSpPr>
          <p:cNvPr id="70673" name="Group 28"/>
          <p:cNvGrpSpPr>
            <a:grpSpLocks/>
          </p:cNvGrpSpPr>
          <p:nvPr/>
        </p:nvGrpSpPr>
        <p:grpSpPr bwMode="auto">
          <a:xfrm>
            <a:off x="2916238" y="3235325"/>
            <a:ext cx="561975" cy="579438"/>
            <a:chOff x="2104" y="2149"/>
            <a:chExt cx="354" cy="365"/>
          </a:xfrm>
        </p:grpSpPr>
        <p:sp>
          <p:nvSpPr>
            <p:cNvPr id="70692" name="Oval 26"/>
            <p:cNvSpPr>
              <a:spLocks noChangeArrowheads="1"/>
            </p:cNvSpPr>
            <p:nvPr/>
          </p:nvSpPr>
          <p:spPr bwMode="auto">
            <a:xfrm>
              <a:off x="2104" y="2160"/>
              <a:ext cx="354" cy="354"/>
            </a:xfrm>
            <a:prstGeom prst="ellipse">
              <a:avLst/>
            </a:prstGeom>
            <a:solidFill>
              <a:srgbClr val="003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70693" name="Rectangle 27"/>
            <p:cNvSpPr>
              <a:spLocks noChangeArrowheads="1"/>
            </p:cNvSpPr>
            <p:nvPr/>
          </p:nvSpPr>
          <p:spPr bwMode="auto">
            <a:xfrm>
              <a:off x="2152" y="2149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altLang="es-GT" sz="3200" b="1">
                  <a:solidFill>
                    <a:srgbClr val="FFFFFF"/>
                  </a:solidFill>
                  <a:ea typeface="ＭＳ Ｐゴシック" pitchFamily="-111" charset="-128"/>
                </a:rPr>
                <a:t>1</a:t>
              </a:r>
              <a:endParaRPr lang="es-ES" altLang="es-GT" sz="3200" b="1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grpSp>
        <p:nvGrpSpPr>
          <p:cNvPr id="70674" name="Group 29"/>
          <p:cNvGrpSpPr>
            <a:grpSpLocks/>
          </p:cNvGrpSpPr>
          <p:nvPr/>
        </p:nvGrpSpPr>
        <p:grpSpPr bwMode="auto">
          <a:xfrm>
            <a:off x="3730625" y="2557463"/>
            <a:ext cx="561975" cy="579437"/>
            <a:chOff x="2104" y="2149"/>
            <a:chExt cx="354" cy="365"/>
          </a:xfrm>
        </p:grpSpPr>
        <p:sp>
          <p:nvSpPr>
            <p:cNvPr id="70690" name="Oval 30"/>
            <p:cNvSpPr>
              <a:spLocks noChangeArrowheads="1"/>
            </p:cNvSpPr>
            <p:nvPr/>
          </p:nvSpPr>
          <p:spPr bwMode="auto">
            <a:xfrm>
              <a:off x="2104" y="2160"/>
              <a:ext cx="354" cy="354"/>
            </a:xfrm>
            <a:prstGeom prst="ellipse">
              <a:avLst/>
            </a:prstGeom>
            <a:solidFill>
              <a:srgbClr val="003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70691" name="Rectangle 31"/>
            <p:cNvSpPr>
              <a:spLocks noChangeArrowheads="1"/>
            </p:cNvSpPr>
            <p:nvPr/>
          </p:nvSpPr>
          <p:spPr bwMode="auto">
            <a:xfrm>
              <a:off x="2152" y="2149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altLang="es-GT" sz="3200" b="1">
                  <a:solidFill>
                    <a:srgbClr val="FFFFFF"/>
                  </a:solidFill>
                  <a:ea typeface="ＭＳ Ｐゴシック" pitchFamily="-111" charset="-128"/>
                </a:rPr>
                <a:t>2</a:t>
              </a:r>
              <a:endParaRPr lang="es-ES" altLang="es-GT" sz="3200" b="1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grpSp>
        <p:nvGrpSpPr>
          <p:cNvPr id="70675" name="Group 32"/>
          <p:cNvGrpSpPr>
            <a:grpSpLocks/>
          </p:cNvGrpSpPr>
          <p:nvPr/>
        </p:nvGrpSpPr>
        <p:grpSpPr bwMode="auto">
          <a:xfrm>
            <a:off x="4579938" y="3178175"/>
            <a:ext cx="561975" cy="579438"/>
            <a:chOff x="2104" y="2149"/>
            <a:chExt cx="354" cy="365"/>
          </a:xfrm>
        </p:grpSpPr>
        <p:sp>
          <p:nvSpPr>
            <p:cNvPr id="70688" name="Oval 33"/>
            <p:cNvSpPr>
              <a:spLocks noChangeArrowheads="1"/>
            </p:cNvSpPr>
            <p:nvPr/>
          </p:nvSpPr>
          <p:spPr bwMode="auto">
            <a:xfrm>
              <a:off x="2104" y="2160"/>
              <a:ext cx="354" cy="354"/>
            </a:xfrm>
            <a:prstGeom prst="ellipse">
              <a:avLst/>
            </a:prstGeom>
            <a:solidFill>
              <a:srgbClr val="003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70689" name="Rectangle 34"/>
            <p:cNvSpPr>
              <a:spLocks noChangeArrowheads="1"/>
            </p:cNvSpPr>
            <p:nvPr/>
          </p:nvSpPr>
          <p:spPr bwMode="auto">
            <a:xfrm>
              <a:off x="2152" y="2149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altLang="es-GT" sz="3200" b="1">
                  <a:solidFill>
                    <a:srgbClr val="FFFFFF"/>
                  </a:solidFill>
                  <a:ea typeface="ＭＳ Ｐゴシック" pitchFamily="-111" charset="-128"/>
                </a:rPr>
                <a:t>3</a:t>
              </a:r>
              <a:endParaRPr lang="es-ES" altLang="es-GT" sz="3200" b="1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grpSp>
        <p:nvGrpSpPr>
          <p:cNvPr id="70676" name="Group 35"/>
          <p:cNvGrpSpPr>
            <a:grpSpLocks/>
          </p:cNvGrpSpPr>
          <p:nvPr/>
        </p:nvGrpSpPr>
        <p:grpSpPr bwMode="auto">
          <a:xfrm>
            <a:off x="4365625" y="3898900"/>
            <a:ext cx="561975" cy="579438"/>
            <a:chOff x="2104" y="2149"/>
            <a:chExt cx="354" cy="365"/>
          </a:xfrm>
        </p:grpSpPr>
        <p:sp>
          <p:nvSpPr>
            <p:cNvPr id="70686" name="Oval 36"/>
            <p:cNvSpPr>
              <a:spLocks noChangeArrowheads="1"/>
            </p:cNvSpPr>
            <p:nvPr/>
          </p:nvSpPr>
          <p:spPr bwMode="auto">
            <a:xfrm>
              <a:off x="2104" y="2160"/>
              <a:ext cx="354" cy="354"/>
            </a:xfrm>
            <a:prstGeom prst="ellipse">
              <a:avLst/>
            </a:prstGeom>
            <a:solidFill>
              <a:srgbClr val="003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70687" name="Rectangle 37"/>
            <p:cNvSpPr>
              <a:spLocks noChangeArrowheads="1"/>
            </p:cNvSpPr>
            <p:nvPr/>
          </p:nvSpPr>
          <p:spPr bwMode="auto">
            <a:xfrm>
              <a:off x="2152" y="2149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altLang="es-GT" sz="3200" b="1">
                  <a:solidFill>
                    <a:srgbClr val="FFFFFF"/>
                  </a:solidFill>
                  <a:ea typeface="ＭＳ Ｐゴシック" pitchFamily="-111" charset="-128"/>
                </a:rPr>
                <a:t>4</a:t>
              </a:r>
              <a:endParaRPr lang="es-ES" altLang="es-GT" sz="3200" b="1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grpSp>
        <p:nvGrpSpPr>
          <p:cNvPr id="70677" name="Group 38"/>
          <p:cNvGrpSpPr>
            <a:grpSpLocks/>
          </p:cNvGrpSpPr>
          <p:nvPr/>
        </p:nvGrpSpPr>
        <p:grpSpPr bwMode="auto">
          <a:xfrm>
            <a:off x="3225800" y="3968750"/>
            <a:ext cx="561975" cy="579438"/>
            <a:chOff x="2104" y="2149"/>
            <a:chExt cx="354" cy="365"/>
          </a:xfrm>
        </p:grpSpPr>
        <p:sp>
          <p:nvSpPr>
            <p:cNvPr id="70684" name="Oval 39"/>
            <p:cNvSpPr>
              <a:spLocks noChangeArrowheads="1"/>
            </p:cNvSpPr>
            <p:nvPr/>
          </p:nvSpPr>
          <p:spPr bwMode="auto">
            <a:xfrm>
              <a:off x="2104" y="2160"/>
              <a:ext cx="354" cy="354"/>
            </a:xfrm>
            <a:prstGeom prst="ellipse">
              <a:avLst/>
            </a:prstGeom>
            <a:solidFill>
              <a:srgbClr val="003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GT" altLang="es-GT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70685" name="Rectangle 40"/>
            <p:cNvSpPr>
              <a:spLocks noChangeArrowheads="1"/>
            </p:cNvSpPr>
            <p:nvPr/>
          </p:nvSpPr>
          <p:spPr bwMode="auto">
            <a:xfrm>
              <a:off x="2152" y="2149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altLang="es-GT" sz="3200" b="1">
                  <a:solidFill>
                    <a:srgbClr val="FFFFFF"/>
                  </a:solidFill>
                  <a:ea typeface="ＭＳ Ｐゴシック" pitchFamily="-111" charset="-128"/>
                </a:rPr>
                <a:t>5</a:t>
              </a:r>
              <a:endParaRPr lang="es-ES" altLang="es-GT" sz="3200" b="1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70678" name="AutoShape 42"/>
          <p:cNvSpPr>
            <a:spLocks noChangeArrowheads="1"/>
          </p:cNvSpPr>
          <p:nvPr/>
        </p:nvSpPr>
        <p:spPr bwMode="auto">
          <a:xfrm rot="7221071">
            <a:off x="3209925" y="4373563"/>
            <a:ext cx="1657350" cy="162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10" y="11840"/>
                </a:moveTo>
                <a:cubicBezTo>
                  <a:pt x="19551" y="11495"/>
                  <a:pt x="19572" y="11147"/>
                  <a:pt x="19572" y="10800"/>
                </a:cubicBezTo>
                <a:cubicBezTo>
                  <a:pt x="19572" y="7101"/>
                  <a:pt x="17251" y="3799"/>
                  <a:pt x="13771" y="2546"/>
                </a:cubicBezTo>
                <a:lnTo>
                  <a:pt x="14459" y="638"/>
                </a:lnTo>
                <a:cubicBezTo>
                  <a:pt x="18743" y="2181"/>
                  <a:pt x="21600" y="6246"/>
                  <a:pt x="21600" y="10800"/>
                </a:cubicBezTo>
                <a:cubicBezTo>
                  <a:pt x="21600" y="11228"/>
                  <a:pt x="21574" y="11656"/>
                  <a:pt x="21523" y="12081"/>
                </a:cubicBezTo>
                <a:lnTo>
                  <a:pt x="24204" y="12401"/>
                </a:lnTo>
                <a:lnTo>
                  <a:pt x="20075" y="15648"/>
                </a:lnTo>
                <a:lnTo>
                  <a:pt x="16829" y="11520"/>
                </a:lnTo>
                <a:lnTo>
                  <a:pt x="19510" y="11840"/>
                </a:lnTo>
                <a:close/>
              </a:path>
            </a:pathLst>
          </a:custGeom>
          <a:solidFill>
            <a:srgbClr val="00591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70679" name="AutoShape 43"/>
          <p:cNvSpPr>
            <a:spLocks noChangeArrowheads="1"/>
          </p:cNvSpPr>
          <p:nvPr/>
        </p:nvSpPr>
        <p:spPr bwMode="auto">
          <a:xfrm rot="-10206759">
            <a:off x="1133475" y="3663950"/>
            <a:ext cx="1657350" cy="162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10" y="11840"/>
                </a:moveTo>
                <a:cubicBezTo>
                  <a:pt x="19551" y="11495"/>
                  <a:pt x="19572" y="11147"/>
                  <a:pt x="19572" y="10800"/>
                </a:cubicBezTo>
                <a:cubicBezTo>
                  <a:pt x="19572" y="7101"/>
                  <a:pt x="17251" y="3799"/>
                  <a:pt x="13771" y="2546"/>
                </a:cubicBezTo>
                <a:lnTo>
                  <a:pt x="14459" y="638"/>
                </a:lnTo>
                <a:cubicBezTo>
                  <a:pt x="18743" y="2181"/>
                  <a:pt x="21600" y="6246"/>
                  <a:pt x="21600" y="10800"/>
                </a:cubicBezTo>
                <a:cubicBezTo>
                  <a:pt x="21600" y="11228"/>
                  <a:pt x="21574" y="11656"/>
                  <a:pt x="21523" y="12081"/>
                </a:cubicBezTo>
                <a:lnTo>
                  <a:pt x="24204" y="12401"/>
                </a:lnTo>
                <a:lnTo>
                  <a:pt x="20075" y="15648"/>
                </a:lnTo>
                <a:lnTo>
                  <a:pt x="16829" y="11520"/>
                </a:lnTo>
                <a:lnTo>
                  <a:pt x="19510" y="11840"/>
                </a:lnTo>
                <a:close/>
              </a:path>
            </a:pathLst>
          </a:custGeom>
          <a:solidFill>
            <a:srgbClr val="00591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70680" name="AutoShape 44"/>
          <p:cNvSpPr>
            <a:spLocks noChangeArrowheads="1"/>
          </p:cNvSpPr>
          <p:nvPr/>
        </p:nvSpPr>
        <p:spPr bwMode="auto">
          <a:xfrm rot="-6033884">
            <a:off x="1760538" y="1554163"/>
            <a:ext cx="1657350" cy="162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10" y="11840"/>
                </a:moveTo>
                <a:cubicBezTo>
                  <a:pt x="19551" y="11495"/>
                  <a:pt x="19572" y="11147"/>
                  <a:pt x="19572" y="10800"/>
                </a:cubicBezTo>
                <a:cubicBezTo>
                  <a:pt x="19572" y="7101"/>
                  <a:pt x="17251" y="3799"/>
                  <a:pt x="13771" y="2546"/>
                </a:cubicBezTo>
                <a:lnTo>
                  <a:pt x="14459" y="638"/>
                </a:lnTo>
                <a:cubicBezTo>
                  <a:pt x="18743" y="2181"/>
                  <a:pt x="21600" y="6246"/>
                  <a:pt x="21600" y="10800"/>
                </a:cubicBezTo>
                <a:cubicBezTo>
                  <a:pt x="21600" y="11228"/>
                  <a:pt x="21574" y="11656"/>
                  <a:pt x="21523" y="12081"/>
                </a:cubicBezTo>
                <a:lnTo>
                  <a:pt x="24204" y="12401"/>
                </a:lnTo>
                <a:lnTo>
                  <a:pt x="20075" y="15648"/>
                </a:lnTo>
                <a:lnTo>
                  <a:pt x="16829" y="11520"/>
                </a:lnTo>
                <a:lnTo>
                  <a:pt x="19510" y="11840"/>
                </a:lnTo>
                <a:close/>
              </a:path>
            </a:pathLst>
          </a:custGeom>
          <a:solidFill>
            <a:srgbClr val="00591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70681" name="AutoShape 45"/>
          <p:cNvSpPr>
            <a:spLocks noChangeArrowheads="1"/>
          </p:cNvSpPr>
          <p:nvPr/>
        </p:nvSpPr>
        <p:spPr bwMode="auto">
          <a:xfrm rot="-1563762">
            <a:off x="4464050" y="1465263"/>
            <a:ext cx="1657350" cy="162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10" y="11840"/>
                </a:moveTo>
                <a:cubicBezTo>
                  <a:pt x="19551" y="11495"/>
                  <a:pt x="19572" y="11147"/>
                  <a:pt x="19572" y="10800"/>
                </a:cubicBezTo>
                <a:cubicBezTo>
                  <a:pt x="19572" y="7101"/>
                  <a:pt x="17251" y="3799"/>
                  <a:pt x="13771" y="2546"/>
                </a:cubicBezTo>
                <a:lnTo>
                  <a:pt x="14459" y="638"/>
                </a:lnTo>
                <a:cubicBezTo>
                  <a:pt x="18743" y="2181"/>
                  <a:pt x="21600" y="6246"/>
                  <a:pt x="21600" y="10800"/>
                </a:cubicBezTo>
                <a:cubicBezTo>
                  <a:pt x="21600" y="11228"/>
                  <a:pt x="21574" y="11656"/>
                  <a:pt x="21523" y="12081"/>
                </a:cubicBezTo>
                <a:lnTo>
                  <a:pt x="24204" y="12401"/>
                </a:lnTo>
                <a:lnTo>
                  <a:pt x="20075" y="15648"/>
                </a:lnTo>
                <a:lnTo>
                  <a:pt x="16829" y="11520"/>
                </a:lnTo>
                <a:lnTo>
                  <a:pt x="19510" y="11840"/>
                </a:lnTo>
                <a:close/>
              </a:path>
            </a:pathLst>
          </a:custGeom>
          <a:solidFill>
            <a:srgbClr val="00591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70682" name="AutoShape 46"/>
          <p:cNvSpPr>
            <a:spLocks noChangeArrowheads="1"/>
          </p:cNvSpPr>
          <p:nvPr/>
        </p:nvSpPr>
        <p:spPr bwMode="auto">
          <a:xfrm rot="2788812">
            <a:off x="5410200" y="3443288"/>
            <a:ext cx="1657350" cy="162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10" y="11840"/>
                </a:moveTo>
                <a:cubicBezTo>
                  <a:pt x="19551" y="11495"/>
                  <a:pt x="19572" y="11147"/>
                  <a:pt x="19572" y="10800"/>
                </a:cubicBezTo>
                <a:cubicBezTo>
                  <a:pt x="19572" y="7101"/>
                  <a:pt x="17251" y="3799"/>
                  <a:pt x="13771" y="2546"/>
                </a:cubicBezTo>
                <a:lnTo>
                  <a:pt x="14459" y="638"/>
                </a:lnTo>
                <a:cubicBezTo>
                  <a:pt x="18743" y="2181"/>
                  <a:pt x="21600" y="6246"/>
                  <a:pt x="21600" y="10800"/>
                </a:cubicBezTo>
                <a:cubicBezTo>
                  <a:pt x="21600" y="11228"/>
                  <a:pt x="21574" y="11656"/>
                  <a:pt x="21523" y="12081"/>
                </a:cubicBezTo>
                <a:lnTo>
                  <a:pt x="24204" y="12401"/>
                </a:lnTo>
                <a:lnTo>
                  <a:pt x="20075" y="15648"/>
                </a:lnTo>
                <a:lnTo>
                  <a:pt x="16829" y="11520"/>
                </a:lnTo>
                <a:lnTo>
                  <a:pt x="19510" y="11840"/>
                </a:lnTo>
                <a:close/>
              </a:path>
            </a:pathLst>
          </a:custGeom>
          <a:solidFill>
            <a:srgbClr val="00591C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70683" name="Rectangle 62"/>
          <p:cNvSpPr>
            <a:spLocks noChangeArrowheads="1"/>
          </p:cNvSpPr>
          <p:nvPr/>
        </p:nvSpPr>
        <p:spPr bwMode="auto">
          <a:xfrm>
            <a:off x="1301750" y="601503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GT" b="1">
                <a:solidFill>
                  <a:srgbClr val="800000"/>
                </a:solidFill>
                <a:ea typeface="ＭＳ Ｐゴシック" pitchFamily="-111" charset="-128"/>
              </a:rPr>
              <a:t>CERTIFICACIÓN</a:t>
            </a:r>
            <a:endParaRPr lang="es-ES" altLang="es-GT" b="1">
              <a:solidFill>
                <a:srgbClr val="800000"/>
              </a:solidFill>
              <a:ea typeface="ＭＳ Ｐゴシック" pitchFamily="-111" charset="-12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396440" y="3571875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defTabSz="457200">
              <a:defRPr b="1">
                <a:solidFill>
                  <a:srgbClr val="800000"/>
                </a:solidFill>
                <a:latin typeface="Arial" charset="0"/>
                <a:ea typeface="ＭＳ Ｐゴシック" pitchFamily="-111" charset="-128"/>
                <a:cs typeface="Arial" charset="0"/>
              </a:defRPr>
            </a:lvl1pPr>
            <a:lvl2pPr marL="742950" indent="-285750" defTabSz="457200" eaLnBrk="0" hangingPunct="0">
              <a:defRPr>
                <a:latin typeface="Arial" charset="0"/>
              </a:defRPr>
            </a:lvl2pPr>
            <a:lvl3pPr marL="1143000" indent="-228600" defTabSz="457200" eaLnBrk="0" hangingPunct="0">
              <a:defRPr>
                <a:latin typeface="Arial" charset="0"/>
              </a:defRPr>
            </a:lvl3pPr>
            <a:lvl4pPr marL="1600200" indent="-228600" defTabSz="457200" eaLnBrk="0" hangingPunct="0">
              <a:defRPr>
                <a:latin typeface="Arial" charset="0"/>
              </a:defRPr>
            </a:lvl4pPr>
            <a:lvl5pPr marL="2057400" indent="-228600" defTabSz="457200" eaLnBrk="0" hangingPunct="0">
              <a:defRPr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GT" dirty="0"/>
              <a:t>PROCESO</a:t>
            </a:r>
          </a:p>
        </p:txBody>
      </p:sp>
    </p:spTree>
    <p:extLst>
      <p:ext uri="{BB962C8B-B14F-4D97-AF65-F5344CB8AC3E}">
        <p14:creationId xmlns:p14="http://schemas.microsoft.com/office/powerpoint/2010/main" val="41438146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187" y="3357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585331"/>
            <a:ext cx="628510" cy="6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681" y="2151772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00" y="2164435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5266120" y="4615577"/>
            <a:ext cx="2713544" cy="718423"/>
            <a:chOff x="5266120" y="4615577"/>
            <a:chExt cx="2713544" cy="718423"/>
          </a:xfrm>
        </p:grpSpPr>
        <p:pic>
          <p:nvPicPr>
            <p:cNvPr id="10" name="Imagen 6" descr="I:\Logos\starbucks-caf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6500" y="4634474"/>
              <a:ext cx="699981" cy="69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n 5" descr="I:\Logos\JA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4615577"/>
              <a:ext cx="893064" cy="63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 descr="http://www.bcienegociosverdes.com/Almacenamiento/Certificaciones/4/4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120" y="4676253"/>
              <a:ext cx="657747" cy="657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51" y="3356272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381000" y="1354763"/>
            <a:ext cx="441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AMBIENTALES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SOCIALES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PROCESOS</a:t>
            </a:r>
          </a:p>
          <a:p>
            <a:endParaRPr lang="en-US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590800" y="1295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solidFill>
                  <a:srgbClr val="008000"/>
                </a:solidFill>
                <a:latin typeface="Arial Black" pitchFamily="34" charset="0"/>
              </a:rPr>
              <a:t>TIPOS DE SELLOS</a:t>
            </a:r>
            <a:endParaRPr lang="es-GT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I:\Logos\COMERCIO JU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" y="6024299"/>
            <a:ext cx="716720" cy="8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 descr="I:\Logos\utz 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290" y="6104915"/>
            <a:ext cx="628510" cy="6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6" descr="I:\Logos\starbucks-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7950" y="6051595"/>
            <a:ext cx="699981" cy="6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3" descr="I:\Logos\RAINFOR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0776"/>
            <a:ext cx="728226" cy="66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5" descr="I:\Logos\J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004" y="6082919"/>
            <a:ext cx="893064" cy="63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0.gstatic.com/images?q=tbn:ANd9GcS8IROOvESWg4X8u1oTPYygeoAt7EtSjZvWGeeFREy1ZpO269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6064832"/>
            <a:ext cx="654964" cy="6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cienegociosverdes.com/Almacenamiento/Certificaciones/4/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64832"/>
            <a:ext cx="657747" cy="6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undacio.es/imagenes/original/sp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04915"/>
            <a:ext cx="685800" cy="6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Título"/>
          <p:cNvSpPr txBox="1">
            <a:spLocks noGrp="1"/>
          </p:cNvSpPr>
          <p:nvPr>
            <p:ph type="ctrTitle" sz="quarter"/>
          </p:nvPr>
        </p:nvSpPr>
        <p:spPr>
          <a:xfrm>
            <a:off x="22640" y="1219200"/>
            <a:ext cx="7902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PRODUCTOS A CERTIFICAR:</a:t>
            </a:r>
          </a:p>
          <a:p>
            <a:endParaRPr lang="en-US" sz="3200" b="1" dirty="0" smtClean="0"/>
          </a:p>
          <a:p>
            <a:r>
              <a:rPr lang="en-US" sz="3200" b="1" dirty="0"/>
              <a:t>C</a:t>
            </a:r>
            <a:r>
              <a:rPr lang="en-US" sz="3200" b="1" dirty="0" smtClean="0"/>
              <a:t>afé, </a:t>
            </a:r>
            <a:r>
              <a:rPr lang="en-US" sz="3200" b="1" dirty="0" err="1" smtClean="0"/>
              <a:t>agua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frutas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verduras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otros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granos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artesanias</a:t>
            </a:r>
            <a:r>
              <a:rPr lang="en-US" sz="3200" b="1" dirty="0" smtClean="0"/>
              <a:t>, vinos, </a:t>
            </a:r>
            <a:r>
              <a:rPr lang="en-US" sz="3200" b="1" dirty="0" err="1" smtClean="0"/>
              <a:t>todo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tipo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agrotransformacion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turismo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manufactura</a:t>
            </a:r>
            <a:r>
              <a:rPr lang="en-US" sz="3200" b="1" dirty="0" smtClean="0"/>
              <a:t> etc. </a:t>
            </a:r>
          </a:p>
        </p:txBody>
      </p:sp>
      <p:pic>
        <p:nvPicPr>
          <p:cNvPr id="2050" name="Picture 2" descr="https://encrypted-tbn2.gstatic.com/images?q=tbn:ANd9GcSXQG30ovbZ1io4pJfF5VvLCYpUdb2eD9tFs_eThxCet_3XR7C-t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3993374"/>
            <a:ext cx="2867025" cy="23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9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ema1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GIT-TRIFINIO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GIT-TRIFINIO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or-Power point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Formato oficial GIZ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GIT-TRIFINIO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Tema1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LOGO NUE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a PP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lanta PP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lanta PP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ormato oficial GIZ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422</TotalTime>
  <Words>527</Words>
  <Application>Microsoft Office PowerPoint</Application>
  <PresentationFormat>Presentación en pantalla (4:3)</PresentationFormat>
  <Paragraphs>136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19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Tema1</vt:lpstr>
      <vt:lpstr>Diseño personalizado</vt:lpstr>
      <vt:lpstr>1_Planta PP</vt:lpstr>
      <vt:lpstr>1_Diseño personalizado</vt:lpstr>
      <vt:lpstr>2_Planta PP</vt:lpstr>
      <vt:lpstr>2_Diseño personalizado</vt:lpstr>
      <vt:lpstr>3_Planta PP</vt:lpstr>
      <vt:lpstr>3_Diseño personalizado</vt:lpstr>
      <vt:lpstr>Formato oficial GIZ</vt:lpstr>
      <vt:lpstr>1_Tema1</vt:lpstr>
      <vt:lpstr>3_GIT-TRIFINIO</vt:lpstr>
      <vt:lpstr>4_GIT-TRIFINIO</vt:lpstr>
      <vt:lpstr>For-Power point</vt:lpstr>
      <vt:lpstr>1_Formato oficial GIZ</vt:lpstr>
      <vt:lpstr>5_GIT-TRIFINIO</vt:lpstr>
      <vt:lpstr>2_Tema1</vt:lpstr>
      <vt:lpstr>LOGO NUEVO</vt:lpstr>
      <vt:lpstr>3_Tema2</vt:lpstr>
      <vt:lpstr>1_Tema2</vt:lpstr>
      <vt:lpstr>CERTIFICACION</vt:lpstr>
      <vt:lpstr>CONCEPTO:  es el reconocimiento de un proceso realizado a lo largo de la cadena de producción/procesamiento y comercialización de un producto, desde sus raices hasta el consumidor  final.</vt:lpstr>
      <vt:lpstr>NACIMIENTO DE LA CERTIFICACION:  EXIGENCIAS DE MERCADO CONCIENCIA AMBIENTAL CONCIENCIA SOCIAL </vt:lpstr>
      <vt:lpstr>Presentación de PowerPoint</vt:lpstr>
      <vt:lpstr>Presentación de PowerPoint</vt:lpstr>
      <vt:lpstr>Presentación de PowerPoint</vt:lpstr>
      <vt:lpstr>Presentación de PowerPoint</vt:lpstr>
      <vt:lpstr>  AMBIENTALES   SOCIALES   PROCESOS </vt:lpstr>
      <vt:lpstr>PRODUCTOS A CERTIFICAR:  Café, agua, frutas, verduras, otros granos, artesanias, vinos, todo tipo de agrotransformacion, turismo  manufactura etc. </vt:lpstr>
      <vt:lpstr>GENERALIDADES DE LOS SELLOS DE CERTIFICACION:  Parte social  Parte productiva o agronómica  Documentación  Cosecha  Embalaje  Transporte  Cadenas de distribución </vt:lpstr>
      <vt:lpstr>QUIEN CERTIFICA?: Agencias certificadoras  BIOLATINA  ECOCERT  MAYACERT  FLO CERT, ETC… GOBIERNO  </vt:lpstr>
      <vt:lpstr>PASOS PARA LA CERTIFICACION Decidir que sello le conviene.  Solicitar la norma de certificación Realizar una auto inspección Realizar las enmiendas, o cambios. Solicitar la inspección externa. Esperar respuesta de la certificadora. </vt:lpstr>
      <vt:lpstr>Pasos para la renovación del certificado.  Realizar una auto inspección Realizar las enmiendas o cambios. Solicitar la inspección externa. Esperar respuesta de la certificadora. </vt:lpstr>
      <vt:lpstr>Ventajas de la Certificación</vt:lpstr>
      <vt:lpstr>Ventajas de la Certificación</vt:lpstr>
      <vt:lpstr>Ventajas de la Certificación</vt:lpstr>
      <vt:lpstr>Ventajas de la Certificación</vt:lpstr>
      <vt:lpstr>Presentación de PowerPoint</vt:lpstr>
      <vt:lpstr>PREMIOS O PRIMAS </vt:lpstr>
      <vt:lpstr>COMO VENDO CAFÉ CERTIFICADO?  </vt:lpstr>
      <vt:lpstr>COMERCIO JUSTO</vt:lpstr>
      <vt:lpstr>Es una relación comercial que busca la equidad y conectar a los productores en desventaja y a los consumidores.   </vt:lpstr>
      <vt:lpstr>Para los productos cacao, café, hierbas aromáticas, infusiones y especias, miel, nueces, semillas oleaginosas, cereales y algodón sin desmotar, un pequeño productor es aquel que no depende estructuralmente de mano de obra contratada de forma permanente, y que trabajan su finca principalmente con su propio trabajo y el de su familia.   </vt:lpstr>
      <vt:lpstr>¿Qué es una organización de pequeños productores?   Los pequeños productores han formado organizaciones (cooperativas, asociaciones u otro tipo de organización) que sean capaces de realizar actividades comerciales y puedan contribuir al desarrollo socioeconómico ambientalmente sostenible de sus miembros y comunidades. Las organizaciones deben estar controladas democráticamente por sus miembros, lo que significa que todas las personas tienen derechos a votar directamente o son representados por un delegado.</vt:lpstr>
      <vt:lpstr>Presentación de PowerPoint</vt:lpstr>
      <vt:lpstr>DUDAS, COMENTARIOS  GRACIAS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CERTIFICACION</dc:title>
  <dc:creator>Owner</dc:creator>
  <cp:lastModifiedBy>BYA2</cp:lastModifiedBy>
  <cp:revision>60</cp:revision>
  <dcterms:created xsi:type="dcterms:W3CDTF">2010-09-01T07:20:01Z</dcterms:created>
  <dcterms:modified xsi:type="dcterms:W3CDTF">2014-11-19T22:03:35Z</dcterms:modified>
</cp:coreProperties>
</file>