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  <p:sldMasterId id="2147483726" r:id="rId3"/>
  </p:sldMasterIdLst>
  <p:notesMasterIdLst>
    <p:notesMasterId r:id="rId40"/>
  </p:notesMasterIdLst>
  <p:handoutMasterIdLst>
    <p:handoutMasterId r:id="rId41"/>
  </p:handoutMasterIdLst>
  <p:sldIdLst>
    <p:sldId id="256" r:id="rId4"/>
    <p:sldId id="470" r:id="rId5"/>
    <p:sldId id="469" r:id="rId6"/>
    <p:sldId id="272" r:id="rId7"/>
    <p:sldId id="413" r:id="rId8"/>
    <p:sldId id="414" r:id="rId9"/>
    <p:sldId id="415" r:id="rId10"/>
    <p:sldId id="416" r:id="rId11"/>
    <p:sldId id="429" r:id="rId12"/>
    <p:sldId id="417" r:id="rId13"/>
    <p:sldId id="441" r:id="rId14"/>
    <p:sldId id="453" r:id="rId15"/>
    <p:sldId id="442" r:id="rId16"/>
    <p:sldId id="443" r:id="rId17"/>
    <p:sldId id="450" r:id="rId18"/>
    <p:sldId id="451" r:id="rId19"/>
    <p:sldId id="454" r:id="rId20"/>
    <p:sldId id="455" r:id="rId21"/>
    <p:sldId id="426" r:id="rId22"/>
    <p:sldId id="449" r:id="rId23"/>
    <p:sldId id="412" r:id="rId24"/>
    <p:sldId id="457" r:id="rId25"/>
    <p:sldId id="458" r:id="rId26"/>
    <p:sldId id="460" r:id="rId27"/>
    <p:sldId id="462" r:id="rId28"/>
    <p:sldId id="461" r:id="rId29"/>
    <p:sldId id="466" r:id="rId30"/>
    <p:sldId id="467" r:id="rId31"/>
    <p:sldId id="439" r:id="rId32"/>
    <p:sldId id="399" r:id="rId33"/>
    <p:sldId id="388" r:id="rId34"/>
    <p:sldId id="452" r:id="rId35"/>
    <p:sldId id="464" r:id="rId36"/>
    <p:sldId id="468" r:id="rId37"/>
    <p:sldId id="445" r:id="rId38"/>
    <p:sldId id="465" r:id="rId39"/>
  </p:sldIdLst>
  <p:sldSz cx="9144000" cy="6858000" type="screen4x3"/>
  <p:notesSz cx="7053263" cy="93091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ques y Agua" initials="By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7" autoAdjust="0"/>
    <p:restoredTop sz="90586" autoAdjust="0"/>
  </p:normalViewPr>
  <p:slideViewPr>
    <p:cSldViewPr>
      <p:cViewPr>
        <p:scale>
          <a:sx n="73" d="100"/>
          <a:sy n="73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517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65F579B-E120-4569-B1C2-D533FD61ADEB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798C61-81C5-486F-AC8B-ABA9AFE4A7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765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D8CC21E-2401-491C-9EBE-4237C174644B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1BCE80C-E96E-4C3E-AEA6-35A5572236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919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E80C-E96E-4C3E-AEA6-35A5572236A2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269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E80C-E96E-4C3E-AEA6-35A5572236A2}" type="slidenum">
              <a:rPr lang="es-GT" smtClean="0">
                <a:solidFill>
                  <a:prstClr val="black"/>
                </a:solidFill>
              </a:rPr>
              <a:pPr/>
              <a:t>13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E80C-E96E-4C3E-AEA6-35A5572236A2}" type="slidenum">
              <a:rPr lang="es-GT" smtClean="0">
                <a:solidFill>
                  <a:prstClr val="black"/>
                </a:solidFill>
              </a:rPr>
              <a:pPr/>
              <a:t>17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0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E80C-E96E-4C3E-AEA6-35A5572236A2}" type="slidenum">
              <a:rPr lang="es-GT" smtClean="0">
                <a:solidFill>
                  <a:prstClr val="black"/>
                </a:solidFill>
              </a:rPr>
              <a:pPr/>
              <a:t>22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E80C-E96E-4C3E-AEA6-35A5572236A2}" type="slidenum">
              <a:rPr lang="es-GT" smtClean="0">
                <a:solidFill>
                  <a:prstClr val="black"/>
                </a:solidFill>
              </a:rPr>
              <a:pPr/>
              <a:t>33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9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819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82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700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9DE6956-6A88-48D5-A41F-938EA5B27F2A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E61E623-197C-4D96-8049-043260EC8617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5EBE4E-6EAC-4198-B885-5E283B578D33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B959037-65CC-4A94-A5EB-1C08F37D3FD6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FD67125-D842-48AC-8C0C-48D468E85503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0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416E4C1-76B1-42DE-A2DA-F4C57E38A9E6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3B8F883-E9C1-4CF1-B246-73349A23E27B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0A85DD1-EDA8-4F81-B151-D7EB80A0A0AB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4A22CB7-AF6E-4F28-9067-35663C8CF620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2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40F1407-546F-4300-A2C7-631BEB445786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C2FB848-355F-4E74-872A-7786D36F1FC4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206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833837E-7269-484C-90C5-736C8DA8BCF1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F0E9FBC-D530-4338-B52F-B587AAC0B50E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4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9338608-F6D7-4B53-B0BD-62B979C14DAC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ACEA8D5-EC0C-49B1-8B0F-EF14B2372A81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6D8F4E6-B302-43F3-AA80-EC2D0CC3BA07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EEACF04-1E8F-4C0B-B5F6-4A05CA2B0CF4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8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72730EE-EDD5-46E0-B32F-309C1BA72E43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523DC0B-2810-470C-810B-1A966BAE0BA1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6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BFB7F11-142F-4153-B9B2-6EAB2CBF523C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52E609C-FE9B-4A40-B1C9-171954972D3A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5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45746F2-E071-42EA-928A-0A8673BB24B4}" type="slidenum">
              <a:rPr lang="es-ES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07CDA08-DAE2-4DDE-940F-8FDE81F6D7C4}" type="slidenum">
              <a:rPr lang="en-US" sz="2000" u="sng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2000" u="sn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55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9DE6956-6A88-48D5-A41F-938EA5B27F2A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E61E623-197C-4D96-8049-043260EC8617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27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45EBE4E-6EAC-4198-B885-5E283B578D33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1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B959037-65CC-4A94-A5EB-1C08F37D3FD6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FD67125-D842-48AC-8C0C-48D468E85503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249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416E4C1-76B1-42DE-A2DA-F4C57E38A9E6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3B8F883-E9C1-4CF1-B246-73349A23E27B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0A85DD1-EDA8-4F81-B151-D7EB80A0A0AB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4A22CB7-AF6E-4F28-9067-35663C8CF620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7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40F1407-546F-4300-A2C7-631BEB445786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9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C2FB848-355F-4E74-872A-7786D36F1FC4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17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833837E-7269-484C-90C5-736C8DA8BCF1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F0E9FBC-D530-4338-B52F-B587AAC0B50E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6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9338608-F6D7-4B53-B0BD-62B979C14DAC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ACEA8D5-EC0C-49B1-8B0F-EF14B2372A81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38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6D8F4E6-B302-43F3-AA80-EC2D0CC3BA07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EEACF04-1E8F-4C0B-B5F6-4A05CA2B0CF4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7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72730EE-EDD5-46E0-B32F-309C1BA72E43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523DC0B-2810-470C-810B-1A966BAE0BA1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99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BFB7F11-142F-4153-B9B2-6EAB2CBF523C}" type="datetimeFigureOut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04/06/2014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52E609C-FE9B-4A40-B1C9-171954972D3A}" type="slidenum">
              <a:rPr lang="es-GT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GT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82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45746F2-E071-42EA-928A-0A8673BB24B4}" type="slidenum">
              <a:rPr lang="es-ES" sz="2000" u="sng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2000" u="sng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0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2593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u="sng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07CDA08-DAE2-4DDE-940F-8FDE81F6D7C4}" type="slidenum">
              <a:rPr lang="en-US" sz="2000" u="sng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2000" u="sn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353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54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27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76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04/06/2014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68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6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609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45" y="6597352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213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597650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213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597650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6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" y="0"/>
            <a:ext cx="9144000" cy="7620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496" y="4120624"/>
            <a:ext cx="9144000" cy="89255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5CB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“Fomentando el manejo transfronterizo de</a:t>
            </a:r>
            <a:r>
              <a:rPr lang="es-ES_tradnl" sz="2400" b="1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los </a:t>
            </a:r>
            <a:r>
              <a:rPr lang="es-ES_tradnl" sz="2400" b="1" dirty="0" smtClean="0">
                <a:solidFill>
                  <a:schemeClr val="bg1"/>
                </a:solidFill>
                <a:latin typeface="Bradley Hand ITC" pitchFamily="66" charset="0"/>
                <a:ea typeface="+mj-ea"/>
                <a:cs typeface="+mj-cs"/>
              </a:rPr>
              <a:t>recursos naturales en la Región del Trifinio!</a:t>
            </a:r>
            <a:endParaRPr lang="es-ES_tradnl" sz="2400" b="1" dirty="0">
              <a:solidFill>
                <a:schemeClr val="bg1"/>
              </a:solidFill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9845" y="1244080"/>
            <a:ext cx="806489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Establecimiento de semilleros/</a:t>
            </a:r>
          </a:p>
          <a:p>
            <a:pPr algn="ctr"/>
            <a:r>
              <a:rPr lang="es-ES_tradn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viveros de café</a:t>
            </a:r>
          </a:p>
          <a:p>
            <a:pPr algn="ctr"/>
            <a:endParaRPr lang="es-ES" altLang="zh-CN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8642" y="4970271"/>
            <a:ext cx="9171870" cy="1411057"/>
            <a:chOff x="23854" y="4570684"/>
            <a:chExt cx="9171870" cy="1411057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103" y="4570685"/>
              <a:ext cx="1775457" cy="1395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155" y="4570684"/>
              <a:ext cx="1853952" cy="1390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107" y="4570684"/>
              <a:ext cx="1834996" cy="1370835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560" y="4570684"/>
              <a:ext cx="1871164" cy="1370835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4" y="4570684"/>
              <a:ext cx="1844510" cy="1411057"/>
            </a:xfrm>
            <a:prstGeom prst="rect">
              <a:avLst/>
            </a:prstGeom>
          </p:spPr>
        </p:pic>
      </p:grpSp>
      <p:sp>
        <p:nvSpPr>
          <p:cNvPr id="16" name="15 CuadroTexto"/>
          <p:cNvSpPr txBox="1"/>
          <p:nvPr/>
        </p:nvSpPr>
        <p:spPr>
          <a:xfrm>
            <a:off x="179512" y="3246075"/>
            <a:ext cx="376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prstClr val="black"/>
                </a:solidFill>
              </a:rPr>
              <a:t>Moisés </a:t>
            </a:r>
            <a:r>
              <a:rPr lang="es-GT" sz="2400" b="1" dirty="0" err="1" smtClean="0">
                <a:solidFill>
                  <a:prstClr val="black"/>
                </a:solidFill>
              </a:rPr>
              <a:t>Valverth</a:t>
            </a:r>
            <a:endParaRPr lang="es-GT" sz="2400" b="1" dirty="0" smtClean="0">
              <a:solidFill>
                <a:prstClr val="black"/>
              </a:solidFill>
            </a:endParaRPr>
          </a:p>
          <a:p>
            <a:r>
              <a:rPr lang="es-GT" sz="2400" b="1" dirty="0" smtClean="0">
                <a:solidFill>
                  <a:prstClr val="black"/>
                </a:solidFill>
              </a:rPr>
              <a:t>William Ordóñez</a:t>
            </a:r>
            <a:endParaRPr lang="es-GT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 semilleros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GT" dirty="0"/>
              <a:t>E</a:t>
            </a:r>
            <a:r>
              <a:rPr lang="es-GT" dirty="0" smtClean="0"/>
              <a:t>l semillero es el lugar dedicado a germinar las semillas y durara de 75 a 90 días hasta el transplante a la bolsa.</a:t>
            </a:r>
          </a:p>
          <a:p>
            <a:pPr marL="0" indent="0">
              <a:buNone/>
            </a:pP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5122" name="Picture 2" descr="C:\Users\BYA2\Desktop\MIS DOCUMENTOS\Bosque y agua\fotos programa\fotos Santa Rita\11062012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72" y="3068960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07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/>
          <a:lstStyle/>
          <a:p>
            <a:r>
              <a:rPr lang="es-G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</a:t>
            </a:r>
            <a:r>
              <a:rPr lang="es-G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iseño de la cama</a:t>
            </a:r>
            <a:endParaRPr lang="es-G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29408"/>
            <a:ext cx="8229600" cy="5328592"/>
          </a:xfrm>
        </p:spPr>
        <p:txBody>
          <a:bodyPr/>
          <a:lstStyle/>
          <a:p>
            <a:r>
              <a:rPr lang="es-GT" sz="2400" dirty="0" smtClean="0">
                <a:latin typeface="Arial" pitchFamily="34" charset="0"/>
                <a:cs typeface="Arial" pitchFamily="34" charset="0"/>
              </a:rPr>
              <a:t>1 metro de ancho por 20 cm de alto y largo necesario máximo 10 metros</a:t>
            </a:r>
          </a:p>
          <a:p>
            <a:r>
              <a:rPr lang="es-GT" sz="2400" dirty="0" smtClean="0">
                <a:latin typeface="Arial" pitchFamily="34" charset="0"/>
                <a:cs typeface="Arial" pitchFamily="34" charset="0"/>
              </a:rPr>
              <a:t>Separación entre camas: 40 a 50 centímetros</a:t>
            </a:r>
          </a:p>
          <a:p>
            <a:r>
              <a:rPr lang="es-GT" sz="2400" dirty="0" smtClean="0">
                <a:latin typeface="Arial" pitchFamily="34" charset="0"/>
                <a:cs typeface="Arial" pitchFamily="34" charset="0"/>
              </a:rPr>
              <a:t>Como sustrato de preferencia usar arena de rio desinfectada.</a:t>
            </a:r>
          </a:p>
          <a:p>
            <a:r>
              <a:rPr lang="es-GT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embrar en bandas de 8 a 10 cm de ancho con distancia de 5 cm entre cada banda</a:t>
            </a:r>
          </a:p>
          <a:p>
            <a:r>
              <a:rPr lang="es-GT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apar con zacate seco y levantar la sombra a 1 metro de altura a los 45 días.</a:t>
            </a:r>
          </a:p>
          <a:p>
            <a:r>
              <a:rPr lang="es-G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necesita 1 metro cuadrado por cada libra de café</a:t>
            </a:r>
            <a:endParaRPr lang="es-G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GT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a planta esta lista para el transplante entre los 75 y 90 días</a:t>
            </a:r>
            <a:endParaRPr lang="es-G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200800" cy="3864294"/>
          </a:xfrm>
        </p:spPr>
        <p:txBody>
          <a:bodyPr/>
          <a:lstStyle/>
          <a:p>
            <a:pPr algn="l"/>
            <a:r>
              <a:rPr lang="es-SV" sz="2400" b="1" dirty="0" smtClean="0"/>
              <a:t>Para </a:t>
            </a:r>
            <a:r>
              <a:rPr lang="es-SV" sz="2400" b="1" dirty="0"/>
              <a:t>prevenir el “Mal del </a:t>
            </a:r>
            <a:r>
              <a:rPr lang="es-SV" sz="2400" b="1" dirty="0" smtClean="0"/>
              <a:t>talluelo</a:t>
            </a:r>
            <a:r>
              <a:rPr lang="es-SV" sz="2400" b="1" dirty="0"/>
              <a:t>” y </a:t>
            </a:r>
            <a:r>
              <a:rPr lang="es-SV" sz="2400" b="1" dirty="0" smtClean="0"/>
              <a:t>Nematodos, se </a:t>
            </a:r>
            <a:r>
              <a:rPr lang="es-SV" sz="2400" b="1" dirty="0"/>
              <a:t>puede  hacer  </a:t>
            </a:r>
            <a:r>
              <a:rPr lang="es-SV" sz="2400" b="1" dirty="0" smtClean="0"/>
              <a:t>de la  manera  siguiente: </a:t>
            </a:r>
            <a:br>
              <a:rPr lang="es-SV" sz="2400" b="1" dirty="0" smtClean="0"/>
            </a:br>
            <a:r>
              <a:rPr lang="es-SV" sz="2400" b="1" dirty="0" smtClean="0"/>
              <a:t/>
            </a:r>
            <a:br>
              <a:rPr lang="es-SV" sz="2400" b="1" dirty="0" smtClean="0"/>
            </a:br>
            <a:r>
              <a:rPr lang="es-SV" sz="2400" b="1" dirty="0" smtClean="0"/>
              <a:t>Químico</a:t>
            </a:r>
            <a:r>
              <a:rPr lang="es-SV" sz="2400" b="1" dirty="0"/>
              <a:t/>
            </a:r>
            <a:br>
              <a:rPr lang="es-SV" sz="2400" b="1" dirty="0"/>
            </a:br>
            <a:r>
              <a:rPr lang="es-SV" sz="2400" b="1" dirty="0" smtClean="0"/>
              <a:t>1. Tratar </a:t>
            </a:r>
            <a:r>
              <a:rPr lang="es-SV" sz="2400" b="1" dirty="0"/>
              <a:t>la cama de las eras con </a:t>
            </a:r>
            <a:r>
              <a:rPr lang="es-SV" sz="2400" b="1" dirty="0" smtClean="0"/>
              <a:t>un  químico.</a:t>
            </a:r>
            <a:br>
              <a:rPr lang="es-SV" sz="2400" b="1" dirty="0" smtClean="0"/>
            </a:br>
            <a:r>
              <a:rPr lang="es-SV" sz="2400" b="1" dirty="0"/>
              <a:t/>
            </a:r>
            <a:br>
              <a:rPr lang="es-SV" sz="2400" b="1" dirty="0"/>
            </a:br>
            <a:r>
              <a:rPr lang="es-SV" sz="2400" b="1" dirty="0" smtClean="0"/>
              <a:t>Cultural (pequeños semilleros)</a:t>
            </a:r>
            <a:br>
              <a:rPr lang="es-SV" sz="2400" b="1" dirty="0" smtClean="0"/>
            </a:br>
            <a:r>
              <a:rPr lang="es-SV" sz="2400" b="1" dirty="0" smtClean="0"/>
              <a:t>2. Agua  hirviente</a:t>
            </a:r>
            <a:br>
              <a:rPr lang="es-SV" sz="2400" b="1" dirty="0" smtClean="0"/>
            </a:br>
            <a:r>
              <a:rPr lang="es-SV" sz="2400" b="1" dirty="0" smtClean="0"/>
              <a:t>3. Solarización de  la  camada durante  15-20  días.</a:t>
            </a:r>
            <a:r>
              <a:rPr lang="es-GT" sz="2400" dirty="0"/>
              <a:t/>
            </a:r>
            <a:br>
              <a:rPr lang="es-GT" sz="2400" dirty="0"/>
            </a:br>
            <a:r>
              <a:rPr lang="es-SV" b="1" dirty="0" smtClean="0"/>
              <a:t/>
            </a:r>
            <a:br>
              <a:rPr lang="es-SV" b="1" dirty="0" smtClean="0"/>
            </a:br>
            <a:r>
              <a:rPr lang="es-GT" sz="3600" dirty="0"/>
              <a:t/>
            </a:r>
            <a:br>
              <a:rPr lang="es-GT" sz="3600" dirty="0"/>
            </a:br>
            <a:endParaRPr lang="es-GT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5589240"/>
            <a:ext cx="67687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prstClr val="black"/>
                </a:solidFill>
              </a:rPr>
              <a:t>Para preparar   5 metros cuadrados de  era se  necesita  1 metro cubico de  arena.</a:t>
            </a:r>
            <a:endParaRPr lang="es-GT" sz="2000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9087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del sustrato para el semillero</a:t>
            </a:r>
            <a:endParaRPr lang="es-G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Image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29206" y="620688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iseños de semilleros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4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YA2\Documents\Bosque y agua\mayo\informe\fotos\IMG_6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05341" cy="2479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BYA2\Desktop\MIS DOCUMENTOS\Bosque y agua\Inf Feb 2013\fotos\FOTOS-Ene-MAV\eleboracion de semilleros matazano\IMG_8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6" y="1412776"/>
            <a:ext cx="3503815" cy="262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0" y="4460828"/>
            <a:ext cx="4198404" cy="19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032447" cy="302433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90" y="1334885"/>
            <a:ext cx="4032448" cy="302433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3528" y="4653136"/>
            <a:ext cx="845021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SV" b="1" dirty="0" smtClean="0">
                <a:solidFill>
                  <a:prstClr val="black"/>
                </a:solidFill>
              </a:rPr>
              <a:t>Nivelar </a:t>
            </a:r>
            <a:r>
              <a:rPr lang="es-SV" b="1" dirty="0">
                <a:solidFill>
                  <a:prstClr val="black"/>
                </a:solidFill>
              </a:rPr>
              <a:t>la cama de las eras antes de proceder a la siembra.</a:t>
            </a:r>
          </a:p>
          <a:p>
            <a:pPr algn="just"/>
            <a:r>
              <a:rPr lang="es-SV" b="1" dirty="0" smtClean="0">
                <a:solidFill>
                  <a:prstClr val="black"/>
                </a:solidFill>
              </a:rPr>
              <a:t>Siembra </a:t>
            </a:r>
            <a:r>
              <a:rPr lang="es-SV" b="1" dirty="0">
                <a:solidFill>
                  <a:prstClr val="black"/>
                </a:solidFill>
              </a:rPr>
              <a:t>a chorro seguido. </a:t>
            </a:r>
          </a:p>
          <a:p>
            <a:r>
              <a:rPr lang="es-SV" b="1" dirty="0" smtClean="0">
                <a:solidFill>
                  <a:prstClr val="black"/>
                </a:solidFill>
              </a:rPr>
              <a:t>Distancia </a:t>
            </a:r>
            <a:r>
              <a:rPr lang="es-SV" b="1" dirty="0">
                <a:solidFill>
                  <a:prstClr val="black"/>
                </a:solidFill>
              </a:rPr>
              <a:t>entre surcos es de 5 a 7 cm</a:t>
            </a:r>
            <a:r>
              <a:rPr lang="es-SV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es-SV" b="1" dirty="0" smtClean="0">
                <a:solidFill>
                  <a:prstClr val="black"/>
                </a:solidFill>
              </a:rPr>
              <a:t>Siembra en bandas de 5 a 10 cm.</a:t>
            </a:r>
            <a:r>
              <a:rPr lang="es-SV" b="1" dirty="0">
                <a:solidFill>
                  <a:prstClr val="black"/>
                </a:solidFill>
              </a:rPr>
              <a:t/>
            </a:r>
            <a:br>
              <a:rPr lang="es-SV" b="1" dirty="0">
                <a:solidFill>
                  <a:prstClr val="black"/>
                </a:solidFill>
              </a:rPr>
            </a:br>
            <a:endParaRPr lang="es-G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7704" y="851841"/>
            <a:ext cx="5448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de  cama siembra</a:t>
            </a:r>
            <a:endParaRPr lang="es-G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72" y="1388286"/>
            <a:ext cx="5479694" cy="416697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3528" y="579407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solidFill>
                  <a:prstClr val="black"/>
                </a:solidFill>
              </a:rPr>
              <a:t>Después de la siembra, cubrir la era con zacate seco sin semillas </a:t>
            </a:r>
            <a:r>
              <a:rPr lang="es-SV" b="1" dirty="0" smtClean="0">
                <a:solidFill>
                  <a:prstClr val="black"/>
                </a:solidFill>
              </a:rPr>
              <a:t>(MULCH)  </a:t>
            </a:r>
            <a:r>
              <a:rPr lang="es-SV" b="1" dirty="0">
                <a:solidFill>
                  <a:prstClr val="black"/>
                </a:solidFill>
              </a:rPr>
              <a:t>con el propósito de evitar que la semilla se salga con el </a:t>
            </a:r>
            <a:r>
              <a:rPr lang="es-SV" b="1" dirty="0" smtClean="0">
                <a:solidFill>
                  <a:prstClr val="black"/>
                </a:solidFill>
              </a:rPr>
              <a:t>riego  o la  lluvia.</a:t>
            </a:r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1" y="2476820"/>
            <a:ext cx="3861860" cy="2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30" y="2476821"/>
            <a:ext cx="4215397" cy="289639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70879" y="5589240"/>
            <a:ext cx="35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prstClr val="black"/>
                </a:solidFill>
              </a:rPr>
              <a:t>Siembra en camas comerciales</a:t>
            </a:r>
            <a:endParaRPr lang="es-GT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7430" y="5589240"/>
            <a:ext cx="383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prstClr val="black"/>
                </a:solidFill>
              </a:rPr>
              <a:t>Siembra  en cama artesanal (pequeño)</a:t>
            </a:r>
            <a:endParaRPr lang="es-GT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797317"/>
            <a:ext cx="7401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Siembra de semilla en el almacigo</a:t>
            </a:r>
            <a:endParaRPr lang="es-G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3111" y="1480402"/>
            <a:ext cx="79239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Camas   </a:t>
            </a:r>
            <a:r>
              <a:rPr lang="es-G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es el  sitio donde se acondiciona la semilla para facilitar su germinación, emergencia y crecimiento de las plántulas. </a:t>
            </a:r>
          </a:p>
        </p:txBody>
      </p:sp>
    </p:spTree>
    <p:extLst>
      <p:ext uri="{BB962C8B-B14F-4D97-AF65-F5344CB8AC3E}">
        <p14:creationId xmlns:p14="http://schemas.microsoft.com/office/powerpoint/2010/main" val="3792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005" y="1556792"/>
            <a:ext cx="84969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solidFill>
                  <a:prstClr val="black"/>
                </a:solidFill>
              </a:rPr>
              <a:t>  </a:t>
            </a:r>
          </a:p>
          <a:p>
            <a:pPr marL="457200" indent="-457200">
              <a:buFontTx/>
              <a:buAutoNum type="arabicPeriod"/>
            </a:pPr>
            <a:r>
              <a:rPr lang="es-GT" sz="2400" dirty="0" smtClean="0">
                <a:solidFill>
                  <a:prstClr val="black"/>
                </a:solidFill>
              </a:rPr>
              <a:t>Asegurar un  buen  tratamiento de la cama de siembra</a:t>
            </a:r>
            <a:endParaRPr lang="es-GT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SV" sz="2400" dirty="0" smtClean="0">
                <a:solidFill>
                  <a:prstClr val="black"/>
                </a:solidFill>
              </a:rPr>
              <a:t>Si  se  hace   tratamiento químico esperar  la vaporización de  gases antes  de  sembrar</a:t>
            </a:r>
            <a:r>
              <a:rPr lang="es-SV" sz="2400" dirty="0">
                <a:solidFill>
                  <a:prstClr val="black"/>
                </a:solidFill>
              </a:rPr>
              <a:t> </a:t>
            </a:r>
            <a:r>
              <a:rPr lang="es-SV" sz="2400" dirty="0" smtClean="0">
                <a:solidFill>
                  <a:prstClr val="black"/>
                </a:solidFill>
              </a:rPr>
              <a:t>de acuerdo a las instrucciones </a:t>
            </a:r>
            <a:r>
              <a:rPr lang="es-SV" sz="2400" dirty="0" err="1" smtClean="0">
                <a:solidFill>
                  <a:prstClr val="black"/>
                </a:solidFill>
              </a:rPr>
              <a:t>tecnicas</a:t>
            </a:r>
            <a:r>
              <a:rPr lang="es-SV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s-SV" sz="2400" dirty="0" smtClean="0">
                <a:solidFill>
                  <a:prstClr val="black"/>
                </a:solidFill>
              </a:rPr>
              <a:t>Antes </a:t>
            </a:r>
            <a:r>
              <a:rPr lang="es-SV" sz="2400" dirty="0">
                <a:solidFill>
                  <a:prstClr val="black"/>
                </a:solidFill>
              </a:rPr>
              <a:t>de surquear, humedecer la arena o cama de la era. </a:t>
            </a:r>
            <a:endParaRPr lang="es-SV" sz="2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3"/>
            </a:pPr>
            <a:r>
              <a:rPr lang="es-SV" sz="2400" dirty="0" smtClean="0">
                <a:solidFill>
                  <a:prstClr val="black"/>
                </a:solidFill>
              </a:rPr>
              <a:t>Nivelar </a:t>
            </a:r>
            <a:r>
              <a:rPr lang="es-SV" sz="2400" dirty="0">
                <a:solidFill>
                  <a:prstClr val="black"/>
                </a:solidFill>
              </a:rPr>
              <a:t>la cama de las eras antes de proceder </a:t>
            </a:r>
            <a:r>
              <a:rPr lang="es-SV" sz="2400" dirty="0" smtClean="0">
                <a:solidFill>
                  <a:prstClr val="black"/>
                </a:solidFill>
              </a:rPr>
              <a:t>a </a:t>
            </a:r>
            <a:r>
              <a:rPr lang="es-SV" sz="2400" dirty="0">
                <a:solidFill>
                  <a:prstClr val="black"/>
                </a:solidFill>
              </a:rPr>
              <a:t>la siembra</a:t>
            </a:r>
            <a:r>
              <a:rPr lang="es-SV" sz="2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s-SV" sz="2400" dirty="0" smtClean="0">
                <a:solidFill>
                  <a:prstClr val="black"/>
                </a:solidFill>
              </a:rPr>
              <a:t>4. Siembra </a:t>
            </a:r>
            <a:r>
              <a:rPr lang="es-SV" sz="2400" dirty="0">
                <a:solidFill>
                  <a:prstClr val="black"/>
                </a:solidFill>
              </a:rPr>
              <a:t>a chorro seguido. </a:t>
            </a:r>
          </a:p>
          <a:p>
            <a:r>
              <a:rPr lang="es-SV" sz="2400" dirty="0" smtClean="0">
                <a:solidFill>
                  <a:prstClr val="black"/>
                </a:solidFill>
              </a:rPr>
              <a:t>5. Distancia </a:t>
            </a:r>
            <a:r>
              <a:rPr lang="es-SV" sz="2400" dirty="0">
                <a:solidFill>
                  <a:prstClr val="black"/>
                </a:solidFill>
              </a:rPr>
              <a:t>entre surcos es de 5 a 7 cm</a:t>
            </a:r>
            <a:r>
              <a:rPr lang="es-SV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s-SV" sz="2400" dirty="0" smtClean="0">
                <a:solidFill>
                  <a:prstClr val="black"/>
                </a:solidFill>
              </a:rPr>
              <a:t>6. En bandas de 5 a 10 cm. </a:t>
            </a:r>
            <a:r>
              <a:rPr lang="es-SV" sz="2400" dirty="0">
                <a:solidFill>
                  <a:prstClr val="black"/>
                </a:solidFill>
              </a:rPr>
              <a:t/>
            </a:r>
            <a:br>
              <a:rPr lang="es-SV" sz="2400" dirty="0">
                <a:solidFill>
                  <a:prstClr val="black"/>
                </a:solidFill>
              </a:rPr>
            </a:br>
            <a:r>
              <a:rPr lang="es-SV" sz="2400" dirty="0">
                <a:solidFill>
                  <a:prstClr val="black"/>
                </a:solidFill>
              </a:rPr>
              <a:t>7</a:t>
            </a:r>
            <a:r>
              <a:rPr lang="es-SV" sz="2400" dirty="0" smtClean="0">
                <a:solidFill>
                  <a:prstClr val="black"/>
                </a:solidFill>
              </a:rPr>
              <a:t>. Apelmazar </a:t>
            </a:r>
            <a:r>
              <a:rPr lang="es-SV" sz="2400" dirty="0">
                <a:solidFill>
                  <a:prstClr val="black"/>
                </a:solidFill>
              </a:rPr>
              <a:t>la arena después de tapada la semilla. </a:t>
            </a:r>
            <a:endParaRPr lang="es-GT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3"/>
            </a:pPr>
            <a:endParaRPr lang="es-GT" sz="2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05273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 antes y después de la siembra</a:t>
            </a:r>
            <a:endParaRPr lang="es-G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4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</a:rPr>
              <a:t>M</a:t>
            </a:r>
            <a:r>
              <a:rPr lang="es-GT" b="1" dirty="0" smtClean="0">
                <a:solidFill>
                  <a:srgbClr val="002060"/>
                </a:solidFill>
              </a:rPr>
              <a:t>antenimiento</a:t>
            </a:r>
            <a:endParaRPr lang="es-GT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Elaborar e implementar un programa fitosanitario preventivo.</a:t>
            </a:r>
          </a:p>
          <a:p>
            <a:r>
              <a:rPr lang="es-GT" dirty="0" smtClean="0"/>
              <a:t>Elaborar e implementar un programa de nutrición.</a:t>
            </a:r>
          </a:p>
          <a:p>
            <a:r>
              <a:rPr lang="es-GT" dirty="0"/>
              <a:t>M</a:t>
            </a:r>
            <a:r>
              <a:rPr lang="es-GT" dirty="0" smtClean="0"/>
              <a:t>antener el seguimiento constante de humedad.</a:t>
            </a:r>
          </a:p>
          <a:p>
            <a:r>
              <a:rPr lang="es-GT" dirty="0"/>
              <a:t>M</a:t>
            </a:r>
            <a:r>
              <a:rPr lang="es-GT" dirty="0" smtClean="0"/>
              <a:t>antener observación continua.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49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71438" y="71438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white"/>
              </a:solidFill>
            </a:endParaRPr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>
            <a:off x="4775200" y="1295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GT" sz="2000" u="sng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19619" name="AutoShape 3"/>
          <p:cNvSpPr>
            <a:spLocks noChangeArrowheads="1"/>
          </p:cNvSpPr>
          <p:nvPr/>
        </p:nvSpPr>
        <p:spPr bwMode="auto">
          <a:xfrm rot="10685451">
            <a:off x="3937000" y="1524000"/>
            <a:ext cx="13716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19620" name="AutoShape 4"/>
          <p:cNvSpPr>
            <a:spLocks noChangeArrowheads="1"/>
          </p:cNvSpPr>
          <p:nvPr/>
        </p:nvSpPr>
        <p:spPr bwMode="auto">
          <a:xfrm rot="10747270">
            <a:off x="3321050" y="2590800"/>
            <a:ext cx="2668588" cy="12207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 rot="10800000">
            <a:off x="2641600" y="3352800"/>
            <a:ext cx="4038600" cy="1371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GT" sz="2000" u="sng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79800" y="1981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10771644">
            <a:off x="1077913" y="4437063"/>
            <a:ext cx="7162800" cy="1593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GT" sz="2000" u="sng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10800000">
            <a:off x="2413000" y="3429000"/>
            <a:ext cx="44196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GT" sz="2000" u="sng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19626" name="Text Box 10"/>
          <p:cNvSpPr txBox="1">
            <a:spLocks noChangeArrowheads="1"/>
          </p:cNvSpPr>
          <p:nvPr/>
        </p:nvSpPr>
        <p:spPr bwMode="auto">
          <a:xfrm>
            <a:off x="2565400" y="5000625"/>
            <a:ext cx="4354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ADMINISTRACION EFICIENTE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19628" name="Text Box 12"/>
          <p:cNvSpPr txBox="1">
            <a:spLocks noChangeArrowheads="1"/>
          </p:cNvSpPr>
          <p:nvPr/>
        </p:nvSpPr>
        <p:spPr bwMode="auto">
          <a:xfrm>
            <a:off x="3297238" y="3810000"/>
            <a:ext cx="277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MANEJO ADECUADO</a:t>
            </a:r>
            <a:endParaRPr lang="en-US" sz="2400" b="1" u="sng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19629" name="Text Box 13"/>
          <p:cNvSpPr txBox="1">
            <a:spLocks noChangeArrowheads="1"/>
          </p:cNvSpPr>
          <p:nvPr/>
        </p:nvSpPr>
        <p:spPr bwMode="auto">
          <a:xfrm>
            <a:off x="4108450" y="2108200"/>
            <a:ext cx="113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SANIDAD</a:t>
            </a:r>
            <a:endParaRPr lang="en-US" sz="2000" b="1" u="sng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19631" name="Text Box 15"/>
          <p:cNvSpPr txBox="1">
            <a:spLocks noChangeArrowheads="1"/>
          </p:cNvSpPr>
          <p:nvPr/>
        </p:nvSpPr>
        <p:spPr bwMode="auto">
          <a:xfrm>
            <a:off x="3846513" y="2649538"/>
            <a:ext cx="16573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NUTRICION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BALANCEADA</a:t>
            </a:r>
            <a:endParaRPr lang="en-US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1998" name="Picture 17" descr="C:\Users\TOSHIBA\Pictures\diner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614363"/>
            <a:ext cx="22145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9622" name="Rectangle 6"/>
          <p:cNvSpPr>
            <a:spLocks noChangeArrowheads="1"/>
          </p:cNvSpPr>
          <p:nvPr/>
        </p:nvSpPr>
        <p:spPr bwMode="auto">
          <a:xfrm>
            <a:off x="-127177" y="572775"/>
            <a:ext cx="95012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anchor="ctr">
            <a:prstTxWarp prst="textArchUp">
              <a:avLst>
                <a:gd name="adj" fmla="val 107228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u="sng" dirty="0">
                <a:solidFill>
                  <a:srgbClr val="008000"/>
                </a:solidFill>
                <a:latin typeface="Britannic Bold" pitchFamily="34" charset="0"/>
              </a:rPr>
              <a:t>LA PIRAMIDE DE LA RENTABILIDAD  AGRICOLA</a:t>
            </a:r>
          </a:p>
        </p:txBody>
      </p:sp>
    </p:spTree>
    <p:extLst>
      <p:ext uri="{BB962C8B-B14F-4D97-AF65-F5344CB8AC3E}">
        <p14:creationId xmlns:p14="http://schemas.microsoft.com/office/powerpoint/2010/main" val="1879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55125" y="1772816"/>
            <a:ext cx="5182952" cy="470898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2000" dirty="0" smtClean="0">
                <a:solidFill>
                  <a:schemeClr val="tx1"/>
                </a:solidFill>
              </a:rPr>
              <a:t>Regar </a:t>
            </a:r>
            <a:r>
              <a:rPr lang="es-SV" sz="2000" dirty="0">
                <a:solidFill>
                  <a:schemeClr val="tx1"/>
                </a:solidFill>
              </a:rPr>
              <a:t>diariamente para obtener una buena germinación y </a:t>
            </a:r>
            <a:r>
              <a:rPr lang="es-SV" sz="2000" dirty="0" smtClean="0">
                <a:solidFill>
                  <a:schemeClr val="tx1"/>
                </a:solidFill>
              </a:rPr>
              <a:t>emergencia. </a:t>
            </a:r>
            <a:endParaRPr lang="es-GT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2000" dirty="0">
                <a:solidFill>
                  <a:schemeClr val="tx1"/>
                </a:solidFill>
              </a:rPr>
              <a:t>Evitar el exceso de humedad ya </a:t>
            </a:r>
            <a:r>
              <a:rPr lang="es-SV" sz="2000" dirty="0" smtClean="0">
                <a:solidFill>
                  <a:schemeClr val="tx1"/>
                </a:solidFill>
              </a:rPr>
              <a:t> </a:t>
            </a:r>
            <a:r>
              <a:rPr lang="es-SV" sz="2000" dirty="0">
                <a:solidFill>
                  <a:schemeClr val="tx1"/>
                </a:solidFill>
              </a:rPr>
              <a:t>podría retardar la germinación </a:t>
            </a:r>
            <a:r>
              <a:rPr lang="es-SV" sz="2000" dirty="0" smtClean="0">
                <a:solidFill>
                  <a:schemeClr val="tx1"/>
                </a:solidFill>
              </a:rPr>
              <a:t> y  causar  problemas de  hongos.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2000" dirty="0" smtClean="0">
                <a:solidFill>
                  <a:schemeClr val="tx1"/>
                </a:solidFill>
              </a:rPr>
              <a:t>Levantar </a:t>
            </a:r>
            <a:r>
              <a:rPr lang="es-SV" sz="2000" dirty="0">
                <a:solidFill>
                  <a:schemeClr val="tx1"/>
                </a:solidFill>
              </a:rPr>
              <a:t>la cubierta </a:t>
            </a:r>
            <a:r>
              <a:rPr lang="es-SV" sz="2000" dirty="0" smtClean="0">
                <a:solidFill>
                  <a:schemeClr val="tx1"/>
                </a:solidFill>
              </a:rPr>
              <a:t>  de    zacate o mulch cuando </a:t>
            </a:r>
            <a:r>
              <a:rPr lang="es-SV" sz="2000" dirty="0">
                <a:solidFill>
                  <a:schemeClr val="tx1"/>
                </a:solidFill>
              </a:rPr>
              <a:t>la </a:t>
            </a:r>
            <a:r>
              <a:rPr lang="es-SV" sz="2000" dirty="0" smtClean="0">
                <a:solidFill>
                  <a:schemeClr val="tx1"/>
                </a:solidFill>
              </a:rPr>
              <a:t>semilla </a:t>
            </a:r>
            <a:r>
              <a:rPr lang="es-SV" sz="2000" dirty="0">
                <a:solidFill>
                  <a:schemeClr val="tx1"/>
                </a:solidFill>
              </a:rPr>
              <a:t>comience a hincar, lo que </a:t>
            </a:r>
            <a:r>
              <a:rPr lang="es-SV" sz="2000" dirty="0" smtClean="0">
                <a:solidFill>
                  <a:schemeClr val="tx1"/>
                </a:solidFill>
              </a:rPr>
              <a:t> </a:t>
            </a:r>
            <a:r>
              <a:rPr lang="es-SV" sz="2000" dirty="0">
                <a:solidFill>
                  <a:schemeClr val="tx1"/>
                </a:solidFill>
              </a:rPr>
              <a:t>sucede a partir de los 35 a 45 días después de sembrada la semilla.</a:t>
            </a:r>
            <a:endParaRPr lang="es-GT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2000" dirty="0">
                <a:solidFill>
                  <a:schemeClr val="tx1"/>
                </a:solidFill>
              </a:rPr>
              <a:t>Si aparecen brotes de “Mal de Talluelo”, eliminar las plántulas enfermas, sacarlas del lugar y </a:t>
            </a:r>
            <a:r>
              <a:rPr lang="es-SV" sz="2000" dirty="0" smtClean="0">
                <a:solidFill>
                  <a:schemeClr val="tx1"/>
                </a:solidFill>
              </a:rPr>
              <a:t>quemarlas.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2000" dirty="0" smtClean="0">
                <a:solidFill>
                  <a:schemeClr val="tx1"/>
                </a:solidFill>
              </a:rPr>
              <a:t>Aplique </a:t>
            </a:r>
            <a:r>
              <a:rPr lang="es-SV" sz="2000" dirty="0">
                <a:solidFill>
                  <a:schemeClr val="tx1"/>
                </a:solidFill>
              </a:rPr>
              <a:t>fungicida como: Rizolex 10 gramos por galón de agua. </a:t>
            </a:r>
            <a:r>
              <a:rPr lang="es-SV" sz="2000" dirty="0" smtClean="0">
                <a:solidFill>
                  <a:schemeClr val="tx1"/>
                </a:solidFill>
              </a:rPr>
              <a:t>Repetir </a:t>
            </a:r>
            <a:r>
              <a:rPr lang="es-SV" sz="2000" dirty="0">
                <a:solidFill>
                  <a:schemeClr val="tx1"/>
                </a:solidFill>
              </a:rPr>
              <a:t>la aplicación a los 20 días</a:t>
            </a:r>
            <a:r>
              <a:rPr lang="es-SV" sz="2000" dirty="0" smtClean="0">
                <a:solidFill>
                  <a:schemeClr val="tx1"/>
                </a:solidFill>
              </a:rPr>
              <a:t>.</a:t>
            </a:r>
            <a:endParaRPr lang="es-GT" sz="2000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72816"/>
            <a:ext cx="3384377" cy="359205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43706" y="889556"/>
            <a:ext cx="586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del semillero</a:t>
            </a:r>
            <a:endParaRPr lang="es-G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de vivero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3923928" y="3717032"/>
            <a:ext cx="504056" cy="122413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31131" y="93484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  que   consiste  un  vivero?</a:t>
            </a:r>
            <a:endParaRPr lang="es-G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1091" y="5157192"/>
            <a:ext cx="85689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El vivero  es  el  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sitio  donde se 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colocan las plántulas   para  que  logren  el  crecimiento  adecuado  y   posterior   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traslado  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para la  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siembra   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al lugar definitivo en   campo. </a:t>
            </a:r>
            <a:endParaRPr lang="es-GT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88962"/>
            <a:ext cx="4259551" cy="305105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" y="1719834"/>
            <a:ext cx="4300183" cy="30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0880" cy="648072"/>
          </a:xfrm>
        </p:spPr>
        <p:txBody>
          <a:bodyPr/>
          <a:lstStyle/>
          <a:p>
            <a:r>
              <a:rPr lang="es-G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 para establecer  un  vivero de café.</a:t>
            </a:r>
            <a:endParaRPr lang="es-G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83529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Selección del  lugar:  fácil acceso, cercano a una fuente de agua, cercano a la parcela a sembrar, buen drenaje, topografía plana o ligeramente inclinado,  p</a:t>
            </a:r>
            <a:r>
              <a:rPr lang="es-GT" b="1" dirty="0" smtClean="0"/>
              <a:t>rotegido </a:t>
            </a:r>
            <a:r>
              <a:rPr lang="es-GT" b="1" dirty="0"/>
              <a:t>de fuertes </a:t>
            </a:r>
            <a:r>
              <a:rPr lang="es-GT" b="1" dirty="0" smtClean="0"/>
              <a:t>vientos y de animales</a:t>
            </a:r>
            <a:endParaRPr lang="es-GT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7138" y="2527736"/>
            <a:ext cx="83529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Mezclas del  sustrato: suelo  franco  (tierra negra)  mezclado   con  30% de materia  orgánica</a:t>
            </a:r>
            <a:r>
              <a:rPr lang="es-G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y 5% de arena blanca .</a:t>
            </a:r>
          </a:p>
          <a:p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Tratamiento del   </a:t>
            </a:r>
            <a:r>
              <a:rPr lang="es-GT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sustrato: libre de plagas y otros  patógenos  mediante  tratamientos con  practicas  culturales(agua hirviente, solarización)  o  tratamiento  químico. </a:t>
            </a:r>
          </a:p>
          <a:p>
            <a:endParaRPr lang="es-GT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4150821"/>
            <a:ext cx="83529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Trazo y construcción  de  la   enramada:  el  tamaño  dependerá  de la  cantidad  de  plantas  a  producir.    Medidas   </a:t>
            </a:r>
            <a:r>
              <a:rPr lang="es-GT" b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Idem</a:t>
            </a:r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a   semillero.</a:t>
            </a:r>
            <a:endParaRPr lang="es-GT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4942909"/>
            <a:ext cx="83529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Tratamiento  para  desinfestar  las  plántulas:  sumergir  en  una  solución  de fungicida (</a:t>
            </a:r>
            <a:r>
              <a:rPr lang="es-GT" b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carbendazin</a:t>
            </a:r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  dosis   9 cc por  galón  de  agua.</a:t>
            </a:r>
            <a:endParaRPr lang="es-GT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674022"/>
            <a:ext cx="828092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GT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Trasplante de  plántulas en  las  bolsas de tamaño 5" x 8" x 3 mmm. O 6" x 8" x 3 mmm.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GT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ustrato para llenado de bolsa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s-GT" dirty="0"/>
              <a:t>R</a:t>
            </a:r>
            <a:r>
              <a:rPr lang="es-GT" dirty="0" smtClean="0"/>
              <a:t>ico en materia orgánica</a:t>
            </a:r>
          </a:p>
          <a:p>
            <a:r>
              <a:rPr lang="es-GT" dirty="0" smtClean="0"/>
              <a:t>Tierra negra</a:t>
            </a:r>
          </a:p>
          <a:p>
            <a:r>
              <a:rPr lang="es-GT" dirty="0"/>
              <a:t>E</a:t>
            </a:r>
            <a:r>
              <a:rPr lang="es-GT" dirty="0" smtClean="0"/>
              <a:t>vitar el uso de arcilla</a:t>
            </a:r>
          </a:p>
          <a:p>
            <a:pPr marL="0" indent="0">
              <a:buNone/>
            </a:pPr>
            <a:r>
              <a:rPr lang="es-GT" dirty="0" smtClean="0"/>
              <a:t>	Utilizar:</a:t>
            </a:r>
          </a:p>
          <a:p>
            <a:pPr marL="0" indent="0">
              <a:buNone/>
            </a:pPr>
            <a:r>
              <a:rPr lang="es-GT" dirty="0" smtClean="0"/>
              <a:t>	Pulpa descompuesta</a:t>
            </a:r>
          </a:p>
          <a:p>
            <a:pPr marL="0" indent="0">
              <a:buNone/>
            </a:pPr>
            <a:r>
              <a:rPr lang="es-GT" dirty="0" smtClean="0"/>
              <a:t>	Arena</a:t>
            </a:r>
          </a:p>
          <a:p>
            <a:pPr marL="0" indent="0">
              <a:buNone/>
            </a:pPr>
            <a:r>
              <a:rPr lang="es-GT" dirty="0" smtClean="0"/>
              <a:t>	Cal</a:t>
            </a:r>
          </a:p>
          <a:p>
            <a:pPr marL="0" indent="0">
              <a:buNone/>
            </a:pPr>
            <a:r>
              <a:rPr lang="es-GT" dirty="0" smtClean="0"/>
              <a:t>	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314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es-GT" dirty="0" smtClean="0"/>
              <a:t>BOLSA A UTILIZAR</a:t>
            </a:r>
            <a:endParaRPr lang="es-GT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09188"/>
              </p:ext>
            </p:extLst>
          </p:nvPr>
        </p:nvGraphicFramePr>
        <p:xfrm>
          <a:off x="539552" y="2420888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TIEMPO EN VIVERO</a:t>
                      </a:r>
                      <a:endParaRPr lang="es-G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MEDIDA DE BOLSA</a:t>
                      </a:r>
                      <a:endParaRPr lang="es-G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4 MESES</a:t>
                      </a:r>
                      <a:endParaRPr lang="es-G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5"</a:t>
                      </a:r>
                      <a:r>
                        <a:rPr lang="es-GT" sz="2400" baseline="0" dirty="0" smtClean="0"/>
                        <a:t>x </a:t>
                      </a:r>
                      <a:r>
                        <a:rPr lang="es-GT" sz="2400" dirty="0" smtClean="0"/>
                        <a:t>8" x 2 mmm.</a:t>
                      </a:r>
                      <a:endParaRPr lang="es-G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6 MESES</a:t>
                      </a:r>
                      <a:endParaRPr lang="es-G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6"x 8" x 3 mmm.</a:t>
                      </a:r>
                      <a:endParaRPr lang="es-G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MAS DE 6 MESES</a:t>
                      </a:r>
                      <a:endParaRPr lang="es-G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/>
                        <a:t>7"x10" x</a:t>
                      </a:r>
                      <a:r>
                        <a:rPr lang="es-GT" sz="2400" baseline="0" dirty="0" smtClean="0"/>
                        <a:t> 3 mmm.</a:t>
                      </a:r>
                      <a:endParaRPr lang="es-G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83671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 smtClean="0">
                <a:solidFill>
                  <a:prstClr val="black"/>
                </a:solidFill>
              </a:rPr>
              <a:t>  ARRANQUE </a:t>
            </a:r>
            <a:r>
              <a:rPr lang="es-SV" sz="2400" b="1" dirty="0">
                <a:solidFill>
                  <a:prstClr val="black"/>
                </a:solidFill>
              </a:rPr>
              <a:t>DE </a:t>
            </a:r>
            <a:r>
              <a:rPr lang="es-SV" sz="2400" b="1" dirty="0" smtClean="0">
                <a:solidFill>
                  <a:prstClr val="black"/>
                </a:solidFill>
              </a:rPr>
              <a:t>PLANTULAS  </a:t>
            </a:r>
            <a:endParaRPr lang="es-GT" sz="2400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endParaRPr lang="es-GT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2520279" cy="227986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26" y="1525019"/>
            <a:ext cx="3376669" cy="30243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8" y="1684245"/>
            <a:ext cx="2850485" cy="227986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62249" y="4797152"/>
            <a:ext cx="8781107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El arranque las plántulas se realiza entre los 60 a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90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días después de   la siembra. </a:t>
            </a:r>
          </a:p>
          <a:p>
            <a:endParaRPr lang="es-SV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Eliminar  las que presen  defectos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a nivel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del tallo, 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dañados por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plagas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o  raíces  tipo pata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de gallina, raíz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doblada o sea  colita de  tunco, sin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raíz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principal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7503" y="4008257"/>
            <a:ext cx="25202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sz="1600" dirty="0" smtClean="0">
                <a:solidFill>
                  <a:prstClr val="black"/>
                </a:solidFill>
              </a:rPr>
              <a:t>Patacón, soldadito, fosforito a  55-60 días</a:t>
            </a:r>
            <a:endParaRPr lang="es-GT" sz="1600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91248" y="4008257"/>
            <a:ext cx="28433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sz="1600" dirty="0" smtClean="0">
                <a:solidFill>
                  <a:prstClr val="black"/>
                </a:solidFill>
              </a:rPr>
              <a:t>Concha, papalota o chapola a los  75  días.</a:t>
            </a:r>
            <a:endParaRPr lang="es-GT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4016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 de plantas para el transplante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549576" cy="29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74223" cy="287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5445224"/>
            <a:ext cx="354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>
                <a:solidFill>
                  <a:prstClr val="black"/>
                </a:solidFill>
              </a:rPr>
              <a:t>B</a:t>
            </a:r>
            <a:r>
              <a:rPr lang="es-GT" sz="2400" b="1" dirty="0" smtClean="0">
                <a:solidFill>
                  <a:prstClr val="black"/>
                </a:solidFill>
              </a:rPr>
              <a:t>uena plántula para el transplante</a:t>
            </a:r>
            <a:endParaRPr lang="es-GT" sz="24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20072" y="5435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prstClr val="black"/>
                </a:solidFill>
              </a:rPr>
              <a:t>Plántula de mala calidad</a:t>
            </a:r>
            <a:endParaRPr lang="es-GT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83671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 smtClean="0">
                <a:solidFill>
                  <a:prstClr val="black"/>
                </a:solidFill>
              </a:rPr>
              <a:t>  TRASPLANTE A  BOLSAS </a:t>
            </a:r>
            <a:endParaRPr lang="es-GT" sz="2400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endParaRPr lang="es-GT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672408" cy="328921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66192" y="4941168"/>
            <a:ext cx="878110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Hacer  una   buena    selección:  Eliminar  las que presen  defectos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a nivel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del tallo, 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dañados por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plagas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o  raíces  tipo pata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de gallina, raíz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doblada o sea  colita de  tunco, sin 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raíz </a:t>
            </a:r>
            <a:r>
              <a:rPr lang="es-SV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principal</a:t>
            </a:r>
            <a:r>
              <a:rPr lang="es-SV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66" y="984961"/>
            <a:ext cx="3913985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GT" b="1" dirty="0" smtClean="0">
                <a:solidFill>
                  <a:srgbClr val="002060"/>
                </a:solidFill>
              </a:rPr>
              <a:t>Trasplante</a:t>
            </a:r>
            <a:endParaRPr lang="es-GT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E</a:t>
            </a:r>
            <a:r>
              <a:rPr lang="es-GT" dirty="0" smtClean="0"/>
              <a:t>stablecer sombra con buena altura</a:t>
            </a:r>
          </a:p>
          <a:p>
            <a:r>
              <a:rPr lang="es-GT" dirty="0"/>
              <a:t>D</a:t>
            </a:r>
            <a:r>
              <a:rPr lang="es-GT" dirty="0" smtClean="0"/>
              <a:t>esinfectar la raíz con un fungicida para evitar mal de talluelo</a:t>
            </a:r>
          </a:p>
          <a:p>
            <a:r>
              <a:rPr lang="es-GT" dirty="0"/>
              <a:t>U</a:t>
            </a:r>
            <a:r>
              <a:rPr lang="es-GT" dirty="0" smtClean="0"/>
              <a:t>tilizar una fórmula arrancadora (20 litros de agua+4 onzas de raizal+4 onzas de formula fosforada) 100 cc por bolsa 5 min antes del transplante.</a:t>
            </a:r>
          </a:p>
          <a:p>
            <a:r>
              <a:rPr lang="es-GT" dirty="0"/>
              <a:t>M</a:t>
            </a:r>
            <a:r>
              <a:rPr lang="es-GT" dirty="0" smtClean="0"/>
              <a:t>antener el permanente monitoreo de humedad.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023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isósceles"/>
          <p:cNvSpPr/>
          <p:nvPr/>
        </p:nvSpPr>
        <p:spPr>
          <a:xfrm>
            <a:off x="1214438" y="681778"/>
            <a:ext cx="7286625" cy="5000625"/>
          </a:xfrm>
          <a:prstGeom prst="triangle">
            <a:avLst>
              <a:gd name="adj" fmla="val 51078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GT" sz="2000" u="sng" dirty="0">
              <a:solidFill>
                <a:prstClr val="white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428750" y="5286375"/>
            <a:ext cx="6643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857375" y="4857750"/>
            <a:ext cx="600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16 CuadroTexto"/>
          <p:cNvSpPr txBox="1">
            <a:spLocks noChangeArrowheads="1"/>
          </p:cNvSpPr>
          <p:nvPr/>
        </p:nvSpPr>
        <p:spPr bwMode="auto">
          <a:xfrm>
            <a:off x="3560157" y="5282293"/>
            <a:ext cx="2390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b="1" dirty="0" smtClean="0"/>
              <a:t>Altitud de la Finca</a:t>
            </a:r>
          </a:p>
        </p:txBody>
      </p:sp>
      <p:sp>
        <p:nvSpPr>
          <p:cNvPr id="39942" name="17 Rectángulo"/>
          <p:cNvSpPr>
            <a:spLocks noChangeArrowheads="1"/>
          </p:cNvSpPr>
          <p:nvPr/>
        </p:nvSpPr>
        <p:spPr bwMode="auto">
          <a:xfrm>
            <a:off x="3898315" y="4929188"/>
            <a:ext cx="1539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GT" sz="2000" b="1" u="sng" dirty="0">
                <a:latin typeface="Arial" pitchFamily="34" charset="0"/>
              </a:rPr>
              <a:t>Variedades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2143125" y="4429125"/>
            <a:ext cx="535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20 CuadroTexto"/>
          <p:cNvSpPr txBox="1">
            <a:spLocks noChangeArrowheads="1"/>
          </p:cNvSpPr>
          <p:nvPr/>
        </p:nvSpPr>
        <p:spPr bwMode="auto">
          <a:xfrm>
            <a:off x="1605818" y="4500563"/>
            <a:ext cx="66451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b="1" smtClean="0">
                <a:latin typeface="Arial Black" pitchFamily="34" charset="0"/>
              </a:rPr>
              <a:t>Micro Clima</a:t>
            </a:r>
            <a:r>
              <a:rPr lang="es-GT" smtClean="0"/>
              <a:t>: Temperatura, Lluvias, Viento, Vegetación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2428875" y="4071938"/>
            <a:ext cx="485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23 CuadroTexto"/>
          <p:cNvSpPr txBox="1">
            <a:spLocks noChangeArrowheads="1"/>
          </p:cNvSpPr>
          <p:nvPr/>
        </p:nvSpPr>
        <p:spPr bwMode="auto">
          <a:xfrm>
            <a:off x="3390350" y="4071938"/>
            <a:ext cx="2379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mtClean="0"/>
              <a:t>Sombra del Cafetal</a:t>
            </a:r>
          </a:p>
        </p:txBody>
      </p:sp>
      <p:cxnSp>
        <p:nvCxnSpPr>
          <p:cNvPr id="26" name="25 Conector recto"/>
          <p:cNvCxnSpPr/>
          <p:nvPr/>
        </p:nvCxnSpPr>
        <p:spPr>
          <a:xfrm>
            <a:off x="2786063" y="3643313"/>
            <a:ext cx="4143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26 CuadroTexto"/>
          <p:cNvSpPr txBox="1">
            <a:spLocks noChangeArrowheads="1"/>
          </p:cNvSpPr>
          <p:nvPr/>
        </p:nvSpPr>
        <p:spPr bwMode="auto">
          <a:xfrm>
            <a:off x="3362594" y="3643313"/>
            <a:ext cx="25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dirty="0" smtClean="0"/>
              <a:t>Plan de Fertilización</a:t>
            </a:r>
          </a:p>
        </p:txBody>
      </p:sp>
      <p:cxnSp>
        <p:nvCxnSpPr>
          <p:cNvPr id="29" name="28 Conector recto"/>
          <p:cNvCxnSpPr>
            <a:stCxn id="10" idx="1"/>
            <a:endCxn id="10" idx="5"/>
          </p:cNvCxnSpPr>
          <p:nvPr/>
        </p:nvCxnSpPr>
        <p:spPr>
          <a:xfrm>
            <a:off x="3075369" y="3182091"/>
            <a:ext cx="3643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29 CuadroTexto"/>
          <p:cNvSpPr txBox="1">
            <a:spLocks noChangeArrowheads="1"/>
          </p:cNvSpPr>
          <p:nvPr/>
        </p:nvSpPr>
        <p:spPr bwMode="auto">
          <a:xfrm>
            <a:off x="2817437" y="3286125"/>
            <a:ext cx="3820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dirty="0" smtClean="0"/>
              <a:t>Manejo Fitosanitario de la Finca</a:t>
            </a:r>
          </a:p>
        </p:txBody>
      </p:sp>
      <p:cxnSp>
        <p:nvCxnSpPr>
          <p:cNvPr id="40" name="39 Conector recto"/>
          <p:cNvCxnSpPr/>
          <p:nvPr/>
        </p:nvCxnSpPr>
        <p:spPr>
          <a:xfrm>
            <a:off x="3357563" y="2857500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2" name="40 CuadroTexto"/>
          <p:cNvSpPr txBox="1">
            <a:spLocks noChangeArrowheads="1"/>
          </p:cNvSpPr>
          <p:nvPr/>
        </p:nvSpPr>
        <p:spPr bwMode="auto">
          <a:xfrm>
            <a:off x="3097473" y="2857500"/>
            <a:ext cx="3688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dirty="0" smtClean="0"/>
              <a:t>Cosecha óptimamente Maduro</a:t>
            </a:r>
          </a:p>
        </p:txBody>
      </p:sp>
      <p:cxnSp>
        <p:nvCxnSpPr>
          <p:cNvPr id="43" name="42 Conector recto"/>
          <p:cNvCxnSpPr/>
          <p:nvPr/>
        </p:nvCxnSpPr>
        <p:spPr>
          <a:xfrm>
            <a:off x="3571875" y="2500313"/>
            <a:ext cx="257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43 CuadroTexto"/>
          <p:cNvSpPr txBox="1">
            <a:spLocks noChangeArrowheads="1"/>
          </p:cNvSpPr>
          <p:nvPr/>
        </p:nvSpPr>
        <p:spPr bwMode="auto">
          <a:xfrm>
            <a:off x="3605269" y="2500313"/>
            <a:ext cx="241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mtClean="0"/>
              <a:t>Beneficiado Hº y S</a:t>
            </a:r>
            <a:r>
              <a:rPr lang="es-GT" smtClean="0">
                <a:latin typeface="Calibri" pitchFamily="34" charset="0"/>
              </a:rPr>
              <a:t>⁰</a:t>
            </a:r>
            <a:endParaRPr lang="es-GT" smtClean="0"/>
          </a:p>
        </p:txBody>
      </p:sp>
      <p:cxnSp>
        <p:nvCxnSpPr>
          <p:cNvPr id="46" name="45 Conector recto"/>
          <p:cNvCxnSpPr/>
          <p:nvPr/>
        </p:nvCxnSpPr>
        <p:spPr>
          <a:xfrm>
            <a:off x="3857625" y="2143125"/>
            <a:ext cx="2000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6" name="46 CuadroTexto"/>
          <p:cNvSpPr txBox="1">
            <a:spLocks noChangeArrowheads="1"/>
          </p:cNvSpPr>
          <p:nvPr/>
        </p:nvSpPr>
        <p:spPr bwMode="auto">
          <a:xfrm>
            <a:off x="4078823" y="2143125"/>
            <a:ext cx="1484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mtClean="0"/>
              <a:t>Transporte </a:t>
            </a:r>
          </a:p>
        </p:txBody>
      </p:sp>
      <p:cxnSp>
        <p:nvCxnSpPr>
          <p:cNvPr id="49" name="48 Conector recto"/>
          <p:cNvCxnSpPr/>
          <p:nvPr/>
        </p:nvCxnSpPr>
        <p:spPr>
          <a:xfrm>
            <a:off x="4143375" y="1785938"/>
            <a:ext cx="150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8" name="49 CuadroTexto"/>
          <p:cNvSpPr txBox="1">
            <a:spLocks noChangeArrowheads="1"/>
          </p:cNvSpPr>
          <p:nvPr/>
        </p:nvSpPr>
        <p:spPr bwMode="auto">
          <a:xfrm>
            <a:off x="3904484" y="1785938"/>
            <a:ext cx="2095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mtClean="0"/>
              <a:t>Almacenamiento</a:t>
            </a:r>
          </a:p>
        </p:txBody>
      </p:sp>
      <p:cxnSp>
        <p:nvCxnSpPr>
          <p:cNvPr id="52" name="51 Conector recto"/>
          <p:cNvCxnSpPr/>
          <p:nvPr/>
        </p:nvCxnSpPr>
        <p:spPr>
          <a:xfrm>
            <a:off x="4429125" y="1428750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0" name="52 CuadroTexto"/>
          <p:cNvSpPr txBox="1">
            <a:spLocks noChangeArrowheads="1"/>
          </p:cNvSpPr>
          <p:nvPr/>
        </p:nvSpPr>
        <p:spPr bwMode="auto">
          <a:xfrm>
            <a:off x="4461572" y="1428750"/>
            <a:ext cx="959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mtClean="0"/>
              <a:t>Tueste</a:t>
            </a:r>
          </a:p>
        </p:txBody>
      </p:sp>
      <p:sp>
        <p:nvSpPr>
          <p:cNvPr id="39961" name="53 CuadroTexto"/>
          <p:cNvSpPr txBox="1">
            <a:spLocks noChangeArrowheads="1"/>
          </p:cNvSpPr>
          <p:nvPr/>
        </p:nvSpPr>
        <p:spPr bwMode="auto">
          <a:xfrm>
            <a:off x="4514850" y="1071563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dirty="0" smtClean="0">
                <a:latin typeface="Arial Black" pitchFamily="34" charset="0"/>
              </a:rPr>
              <a:t>Taza</a:t>
            </a:r>
          </a:p>
        </p:txBody>
      </p:sp>
      <p:sp>
        <p:nvSpPr>
          <p:cNvPr id="39962" name="54 CuadroTexto"/>
          <p:cNvSpPr txBox="1">
            <a:spLocks noChangeArrowheads="1"/>
          </p:cNvSpPr>
          <p:nvPr/>
        </p:nvSpPr>
        <p:spPr bwMode="auto">
          <a:xfrm>
            <a:off x="987425" y="5829300"/>
            <a:ext cx="741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2400" smtClean="0">
                <a:solidFill>
                  <a:srgbClr val="006600"/>
                </a:solidFill>
                <a:latin typeface="Arial Black" pitchFamily="34" charset="0"/>
              </a:rPr>
              <a:t>FACTORES QUE INFLUYEN EN LA CALIDAD</a:t>
            </a:r>
          </a:p>
        </p:txBody>
      </p:sp>
    </p:spTree>
    <p:extLst>
      <p:ext uri="{BB962C8B-B14F-4D97-AF65-F5344CB8AC3E}">
        <p14:creationId xmlns:p14="http://schemas.microsoft.com/office/powerpoint/2010/main" val="204988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9" y="2132856"/>
            <a:ext cx="3707898" cy="2780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15" y="2125675"/>
            <a:ext cx="3712027" cy="27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0" y="5157192"/>
            <a:ext cx="648071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  modalidades de  vivero en bolsas: </a:t>
            </a:r>
          </a:p>
          <a:p>
            <a:r>
              <a:rPr lang="es-G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 dos   y  cuatro   filas  y 0.50 metros entre calles</a:t>
            </a:r>
            <a:endParaRPr lang="es-G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5893" y="968679"/>
            <a:ext cx="803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Distanciamiento  y  ordenamiento  de  las  bolsas</a:t>
            </a:r>
            <a:endParaRPr lang="es-G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6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204864"/>
            <a:ext cx="7416824" cy="353943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Control   manual  de  malezas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Construir  drenajes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Riegos  periódicos según   necesidad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Hacer  el  escardado o  picado del suelo de  la  bolsa  y calzado de  bolsas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Mantenimiento  de  sombra  adecuada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800" dirty="0" smtClean="0"/>
              <a:t>Monitoreo  de  plagas  y  enfermedades, controles preventivos  y  o  curativos.</a:t>
            </a:r>
            <a:endParaRPr lang="es-GT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124744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de mantenimiento del vivero</a:t>
            </a:r>
            <a:endParaRPr lang="es-G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9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ivero establecido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YA2\Desktop\IMG_72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wner\Fotos 2011\Microcuenca Marroquín\Marroquín julio 2011\Fotos comprimidas\DSC02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9832" y="5356407"/>
            <a:ext cx="316835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Producto   final 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 Plantas   vigorosas  </a:t>
            </a:r>
            <a:endParaRPr lang="es-GT" sz="24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312368" cy="35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774563" cy="35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106" y="1365448"/>
            <a:ext cx="8229600" cy="2207568"/>
          </a:xfrm>
        </p:spPr>
        <p:txBody>
          <a:bodyPr/>
          <a:lstStyle/>
          <a:p>
            <a:pPr algn="just"/>
            <a:r>
              <a:rPr lang="es-GT" sz="3600" dirty="0"/>
              <a:t>D</a:t>
            </a:r>
            <a:r>
              <a:rPr lang="es-GT" sz="3600" dirty="0" smtClean="0"/>
              <a:t>e acuerdo a la región y cultura se puede trasplantar desde que la planta posee 6 hojas verdaderas hasta de 4 cruces.</a:t>
            </a:r>
            <a:endParaRPr lang="es-GT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715343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 smtClean="0">
                <a:solidFill>
                  <a:srgbClr val="002060"/>
                </a:solidFill>
              </a:rPr>
              <a:t>Trasplante</a:t>
            </a:r>
            <a:endParaRPr lang="es-GT" sz="4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encrypted-tbn0.gstatic.com/images?q=tbn:ANd9GcTrlqiHhTO5zPy3worCNHljeNCU7V9muEVqyyBQaCoBT6QI75L9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6" y="4077071"/>
            <a:ext cx="3542837" cy="25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YA2\Desktop\IMG_6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5443"/>
            <a:ext cx="2477219" cy="36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reguntas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YA2\Desktop\IMG_8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19320"/>
            <a:ext cx="4630483" cy="48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55892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>
                <a:solidFill>
                  <a:prstClr val="white"/>
                </a:solidFill>
                <a:latin typeface="Bell MT" pitchFamily="18" charset="0"/>
              </a:rPr>
              <a:t>Vielen  Danka</a:t>
            </a:r>
            <a:endParaRPr lang="es-GT" sz="2000" b="1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2204864"/>
            <a:ext cx="76328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Gracias…….</a:t>
            </a:r>
            <a:endParaRPr lang="es-GT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4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48478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/>
            </a:pPr>
            <a:r>
              <a:rPr lang="es-G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Objetivo</a:t>
            </a:r>
          </a:p>
          <a:p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2400" dirty="0" smtClean="0">
                <a:cs typeface="Arial" panose="020B0604020202020204" pitchFamily="34" charset="0"/>
              </a:rPr>
              <a:t>Que  todas  y  todos los   participantes conozcan las   etapas  que conlleva  el  establecimiento  de  una plantación de  café la cual inicia a partir de hacer  el  </a:t>
            </a:r>
            <a:r>
              <a:rPr lang="es-GT" sz="2400" b="1" i="1" dirty="0" smtClean="0">
                <a:cs typeface="Arial" panose="020B0604020202020204" pitchFamily="34" charset="0"/>
              </a:rPr>
              <a:t> Semillero</a:t>
            </a:r>
            <a:r>
              <a:rPr lang="es-GT" sz="2400" b="1" i="1" dirty="0">
                <a:cs typeface="Arial" panose="020B0604020202020204" pitchFamily="34" charset="0"/>
              </a:rPr>
              <a:t> </a:t>
            </a:r>
            <a:r>
              <a:rPr lang="es-GT" sz="2400" b="1" i="1" dirty="0" smtClean="0">
                <a:cs typeface="Arial" panose="020B0604020202020204" pitchFamily="34" charset="0"/>
              </a:rPr>
              <a:t>o  almacigo  y  posteriormente  la  etapa  de</a:t>
            </a:r>
            <a:r>
              <a:rPr lang="es-GT" sz="2400" b="1" dirty="0" smtClean="0">
                <a:cs typeface="Arial" panose="020B0604020202020204" pitchFamily="34" charset="0"/>
              </a:rPr>
              <a:t> vivero;   finalmente la  siembra  de  las  plantas en  el  lugar  definitivo en  el terreno. </a:t>
            </a:r>
            <a:r>
              <a:rPr lang="es-GT" sz="2400" dirty="0" smtClean="0">
                <a:cs typeface="Arial" panose="020B0604020202020204" pitchFamily="34" charset="0"/>
              </a:rPr>
              <a:t>  </a:t>
            </a:r>
            <a:endParaRPr lang="es-GT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24745"/>
            <a:ext cx="7772400" cy="1152128"/>
          </a:xfrm>
        </p:spPr>
        <p:txBody>
          <a:bodyPr/>
          <a:lstStyle/>
          <a:p>
            <a:r>
              <a:rPr lang="es-G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previas al establecimiento semilleros</a:t>
            </a:r>
            <a:endParaRPr lang="es-G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776864" cy="345638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Selección de la variedad a sembrar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Características micro climáticas y de altura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Calidad en taza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Resistencia o conocimiento de enfermedades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Productividad</a:t>
            </a:r>
          </a:p>
          <a:p>
            <a:pPr algn="l"/>
            <a:endParaRPr lang="es-G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 artesanal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GT" b="1" dirty="0"/>
              <a:t>T</a:t>
            </a:r>
            <a:r>
              <a:rPr lang="es-GT" b="1" dirty="0" smtClean="0"/>
              <a:t>omar en cuenta</a:t>
            </a:r>
          </a:p>
          <a:p>
            <a:r>
              <a:rPr lang="es-GT" dirty="0" smtClean="0"/>
              <a:t>Características de la planta</a:t>
            </a:r>
          </a:p>
          <a:p>
            <a:r>
              <a:rPr lang="es-GT" dirty="0"/>
              <a:t>P</a:t>
            </a:r>
            <a:r>
              <a:rPr lang="es-GT" dirty="0" smtClean="0"/>
              <a:t>lantas entre 4 y 8 años de edad</a:t>
            </a:r>
          </a:p>
          <a:p>
            <a:r>
              <a:rPr lang="es-GT" dirty="0"/>
              <a:t>L</a:t>
            </a:r>
            <a:r>
              <a:rPr lang="es-GT" dirty="0" smtClean="0"/>
              <a:t>otes homogéneos</a:t>
            </a:r>
          </a:p>
          <a:p>
            <a:r>
              <a:rPr lang="es-GT" dirty="0"/>
              <a:t>C</a:t>
            </a:r>
            <a:r>
              <a:rPr lang="es-GT" dirty="0" smtClean="0"/>
              <a:t>entro de la planta, centro de la bandola, corte intermedio.</a:t>
            </a:r>
          </a:p>
          <a:p>
            <a:pPr marL="0" indent="0">
              <a:buNone/>
            </a:pPr>
            <a:endParaRPr lang="es-GT" dirty="0"/>
          </a:p>
          <a:p>
            <a:endParaRPr lang="es-GT" dirty="0" smtClean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79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GT" b="1" dirty="0" smtClean="0"/>
              <a:t>Recolección</a:t>
            </a:r>
          </a:p>
          <a:p>
            <a:r>
              <a:rPr lang="es-GT" sz="2800" dirty="0"/>
              <a:t>F</a:t>
            </a:r>
            <a:r>
              <a:rPr lang="es-GT" sz="2800" dirty="0" smtClean="0"/>
              <a:t>ruto en su madurez optima</a:t>
            </a:r>
          </a:p>
          <a:p>
            <a:r>
              <a:rPr lang="es-GT" sz="2800" dirty="0"/>
              <a:t>D</a:t>
            </a:r>
            <a:r>
              <a:rPr lang="es-GT" sz="2800" dirty="0" smtClean="0"/>
              <a:t>espulpado a mano o con el pechero de la despulpadora abierto</a:t>
            </a:r>
          </a:p>
          <a:p>
            <a:r>
              <a:rPr lang="es-GT" sz="2800" dirty="0"/>
              <a:t>S</a:t>
            </a:r>
            <a:r>
              <a:rPr lang="es-GT" sz="2800" dirty="0" smtClean="0"/>
              <a:t>e debe fermentar y lavar la semilla, hacer prueba de flote y sacar los flotes y orear a la sombra.</a:t>
            </a:r>
          </a:p>
          <a:p>
            <a:r>
              <a:rPr lang="es-GT" sz="2800" dirty="0" smtClean="0"/>
              <a:t>se debe seleccionar</a:t>
            </a:r>
          </a:p>
          <a:p>
            <a:r>
              <a:rPr lang="es-GT" sz="2800" dirty="0" smtClean="0"/>
              <a:t>se estima que 1 libra de café al 30 % de humedad posee 1200 semillas para 1000 plantas sanas</a:t>
            </a:r>
          </a:p>
          <a:p>
            <a:endParaRPr lang="es-GT" dirty="0" smtClean="0"/>
          </a:p>
          <a:p>
            <a:endParaRPr lang="es-GT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88522" y="692696"/>
            <a:ext cx="8229600" cy="864096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 artesanal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6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771" y="737361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002060"/>
                </a:solidFill>
              </a:rPr>
              <a:t>G</a:t>
            </a:r>
            <a:r>
              <a:rPr lang="es-GT" b="1" dirty="0" smtClean="0">
                <a:solidFill>
                  <a:srgbClr val="002060"/>
                </a:solidFill>
              </a:rPr>
              <a:t>ranos que debemos sacar</a:t>
            </a:r>
            <a:endParaRPr lang="es-GT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6" y="2116685"/>
            <a:ext cx="2485668" cy="255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89" y="1976655"/>
            <a:ext cx="2584765" cy="255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23" y="1880361"/>
            <a:ext cx="2035671" cy="264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CuadroTexto"/>
          <p:cNvSpPr txBox="1"/>
          <p:nvPr/>
        </p:nvSpPr>
        <p:spPr>
          <a:xfrm>
            <a:off x="279267" y="4725144"/>
            <a:ext cx="248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prstClr val="black"/>
                </a:solidFill>
              </a:rPr>
              <a:t>G</a:t>
            </a:r>
            <a:r>
              <a:rPr lang="es-GT" sz="2000" b="1" dirty="0" smtClean="0">
                <a:solidFill>
                  <a:prstClr val="black"/>
                </a:solidFill>
              </a:rPr>
              <a:t>rano caracol</a:t>
            </a:r>
            <a:endParaRPr lang="es-GT" sz="20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01189" y="4678271"/>
            <a:ext cx="258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prstClr val="black"/>
                </a:solidFill>
              </a:rPr>
              <a:t>Triángulo</a:t>
            </a:r>
            <a:endParaRPr lang="es-GT" sz="2000" b="1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52971" y="4720181"/>
            <a:ext cx="190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prstClr val="black"/>
                </a:solidFill>
              </a:rPr>
              <a:t>G</a:t>
            </a:r>
            <a:r>
              <a:rPr lang="es-GT" sz="2000" b="1" dirty="0" smtClean="0">
                <a:solidFill>
                  <a:prstClr val="black"/>
                </a:solidFill>
              </a:rPr>
              <a:t>rano mordido</a:t>
            </a:r>
            <a:endParaRPr lang="es-G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G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de semillero</a:t>
            </a:r>
            <a:endParaRPr lang="es-G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3923928" y="3717032"/>
            <a:ext cx="504056" cy="122413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5063</TotalTime>
  <Words>1310</Words>
  <Application>Microsoft Office PowerPoint</Application>
  <PresentationFormat>Presentación en pantalla (4:3)</PresentationFormat>
  <Paragraphs>164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Tema2</vt:lpstr>
      <vt:lpstr>1_Tema2</vt:lpstr>
      <vt:lpstr>2_Tema2</vt:lpstr>
      <vt:lpstr>Presentación de PowerPoint</vt:lpstr>
      <vt:lpstr>Presentación de PowerPoint</vt:lpstr>
      <vt:lpstr>Presentación de PowerPoint</vt:lpstr>
      <vt:lpstr>Presentación de PowerPoint</vt:lpstr>
      <vt:lpstr>Actividades previas al establecimiento semilleros</vt:lpstr>
      <vt:lpstr>Selección artesanal</vt:lpstr>
      <vt:lpstr>Selección artesanal</vt:lpstr>
      <vt:lpstr>Granos que debemos sacar</vt:lpstr>
      <vt:lpstr>Etapa de semillero</vt:lpstr>
      <vt:lpstr>Elaboración de semilleros</vt:lpstr>
      <vt:lpstr>Diseño de la cama</vt:lpstr>
      <vt:lpstr>Para prevenir el “Mal del talluelo” y Nematodos, se puede  hacer  de la  manera  siguiente:   Químico 1. Tratar la cama de las eras con un  químico.  Cultural (pequeños semilleros) 2. Agua  hirviente 3. Solarización de  la  camada durante  15-20  días.   </vt:lpstr>
      <vt:lpstr>Diseños de semilleros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Mantenimiento</vt:lpstr>
      <vt:lpstr>Presentación de PowerPoint</vt:lpstr>
      <vt:lpstr>Etapa de vivero</vt:lpstr>
      <vt:lpstr>Presentación de PowerPoint</vt:lpstr>
      <vt:lpstr>Paso  para establecer  un  vivero de café.</vt:lpstr>
      <vt:lpstr>Sustrato para llenado de bolsa</vt:lpstr>
      <vt:lpstr>BOLSA A UTILIZAR</vt:lpstr>
      <vt:lpstr>Presentación de PowerPoint</vt:lpstr>
      <vt:lpstr>Selección de plantas para el transplante</vt:lpstr>
      <vt:lpstr>Presentación de PowerPoint</vt:lpstr>
      <vt:lpstr>Trasplante</vt:lpstr>
      <vt:lpstr>Presentación de PowerPoint</vt:lpstr>
      <vt:lpstr>Presentación de PowerPoint</vt:lpstr>
      <vt:lpstr>Vivero establecido</vt:lpstr>
      <vt:lpstr>Presentación de PowerPoint</vt:lpstr>
      <vt:lpstr>De acuerdo a la región y cultura se puede trasplantar desde que la planta posee 6 hojas verdaderas hasta de 4 cruces.</vt:lpstr>
      <vt:lpstr>Preguntas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Yendi</dc:creator>
  <cp:lastModifiedBy>Owner</cp:lastModifiedBy>
  <cp:revision>689</cp:revision>
  <cp:lastPrinted>2014-03-05T22:35:34Z</cp:lastPrinted>
  <dcterms:created xsi:type="dcterms:W3CDTF">2013-04-09T22:41:57Z</dcterms:created>
  <dcterms:modified xsi:type="dcterms:W3CDTF">2014-06-04T16:56:35Z</dcterms:modified>
</cp:coreProperties>
</file>