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9" r:id="rId2"/>
    <p:sldMasterId id="2147483722" r:id="rId3"/>
    <p:sldMasterId id="2147483725" r:id="rId4"/>
    <p:sldMasterId id="2147483729" r:id="rId5"/>
    <p:sldMasterId id="2147483743" r:id="rId6"/>
  </p:sldMasterIdLst>
  <p:notesMasterIdLst>
    <p:notesMasterId r:id="rId32"/>
  </p:notesMasterIdLst>
  <p:handoutMasterIdLst>
    <p:handoutMasterId r:id="rId33"/>
  </p:handoutMasterIdLst>
  <p:sldIdLst>
    <p:sldId id="256" r:id="rId7"/>
    <p:sldId id="290" r:id="rId8"/>
    <p:sldId id="294" r:id="rId9"/>
    <p:sldId id="309" r:id="rId10"/>
    <p:sldId id="278" r:id="rId11"/>
    <p:sldId id="305" r:id="rId12"/>
    <p:sldId id="279" r:id="rId13"/>
    <p:sldId id="283" r:id="rId14"/>
    <p:sldId id="295" r:id="rId15"/>
    <p:sldId id="296" r:id="rId16"/>
    <p:sldId id="303" r:id="rId17"/>
    <p:sldId id="298" r:id="rId18"/>
    <p:sldId id="313" r:id="rId19"/>
    <p:sldId id="302" r:id="rId20"/>
    <p:sldId id="312" r:id="rId21"/>
    <p:sldId id="311" r:id="rId22"/>
    <p:sldId id="300" r:id="rId23"/>
    <p:sldId id="297" r:id="rId24"/>
    <p:sldId id="287" r:id="rId25"/>
    <p:sldId id="288" r:id="rId26"/>
    <p:sldId id="265" r:id="rId27"/>
    <p:sldId id="307" r:id="rId28"/>
    <p:sldId id="308" r:id="rId29"/>
    <p:sldId id="306" r:id="rId30"/>
    <p:sldId id="310" r:id="rId31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52" y="-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51A21-4DBE-4831-B43D-5ADFCDA78733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92B06-D963-4BAD-B76D-A99A31FC5C0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541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07FC0-BE52-438D-8573-F7CE9F7DDD55}" type="datetimeFigureOut">
              <a:rPr lang="es-GT" smtClean="0"/>
              <a:t>19/11/2014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AD03-9E9C-4EF6-A30A-6B7A46B5492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721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AD03-9E9C-4EF6-A30A-6B7A46B54929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893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E9BDF-8688-44CE-9EBB-2EF8B86BE128}" type="slidenum">
              <a:rPr lang="es-GT" smtClean="0">
                <a:solidFill>
                  <a:prstClr val="black"/>
                </a:solidFill>
              </a:rPr>
              <a:pPr/>
              <a:t>23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4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 b="0">
                <a:solidFill>
                  <a:schemeClr val="bg1"/>
                </a:solidFill>
              </a:rPr>
              <a:pPr>
                <a:defRPr/>
              </a:pPr>
              <a:t>19.11.2014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854E8758-5F98-423B-97E7-E9B19AD2BE8F}" type="slidenum">
              <a:rPr lang="de-DE" sz="1200" b="0">
                <a:solidFill>
                  <a:schemeClr val="bg1"/>
                </a:solidFill>
              </a:rPr>
              <a:pPr>
                <a:defRPr/>
              </a:pPr>
              <a:t>‹Nº›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4" y="-1588"/>
            <a:ext cx="16938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1052736"/>
            <a:ext cx="72008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520" y="2708920"/>
            <a:ext cx="856895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2050" name="Picture 2" descr="C:\Users\Administrador\Visibilidad\300 logo plan trifini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764704" cy="764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4" y="-1588"/>
            <a:ext cx="16938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981200"/>
            <a:ext cx="91440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276600"/>
            <a:ext cx="9144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15" name="Picture 2" descr="C:\Users\Administrador\Visibilidad\Logotipo Trifinio 25 añ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8401" y="21266"/>
            <a:ext cx="826939" cy="667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34057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778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282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970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03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95813" y="2106613"/>
            <a:ext cx="34051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745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940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475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508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09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340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9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83FF1-280B-4C16-80BF-57C779CBFDB1}" type="datetime7">
              <a:rPr lang="es-GT" smtClean="0"/>
              <a:pPr/>
              <a:t>nov-14</a:t>
            </a:fld>
            <a:endParaRPr lang="es-G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502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61101" y="1411289"/>
            <a:ext cx="1739900" cy="48101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39814" y="1411289"/>
            <a:ext cx="5068887" cy="4810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021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36B0F276-86D1-469E-ADD7-BB7EE75D905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20968" b="16119"/>
          <a:stretch/>
        </p:blipFill>
        <p:spPr bwMode="auto">
          <a:xfrm>
            <a:off x="80177" y="15440"/>
            <a:ext cx="3627729" cy="7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 userDrawn="1"/>
        </p:nvSpPr>
        <p:spPr bwMode="auto">
          <a:xfrm>
            <a:off x="4139953" y="0"/>
            <a:ext cx="890167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SV" sz="2200" b="1" dirty="0" smtClean="0">
              <a:solidFill>
                <a:srgbClr val="999999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r="8654" b="9112"/>
          <a:stretch/>
        </p:blipFill>
        <p:spPr>
          <a:xfrm>
            <a:off x="4139953" y="19131"/>
            <a:ext cx="890167" cy="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57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32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72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83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57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4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5366-F669-4A20-A13D-6F7A505AC5D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47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7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93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31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3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54E8758-5F98-423B-97E7-E9B19AD2BE8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4" y="-1588"/>
            <a:ext cx="16938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1052736"/>
            <a:ext cx="72008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520" y="2708920"/>
            <a:ext cx="856895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2050" name="Picture 2" descr="C:\Users\Administrador\Visibilidad\300 logo plan trifini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764704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35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9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83FF1-280B-4C16-80BF-57C779CBFDB1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54E8758-5F98-423B-97E7-E9B19AD2BE8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4" y="-1588"/>
            <a:ext cx="16938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1052736"/>
            <a:ext cx="72008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520" y="2708920"/>
            <a:ext cx="856895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2050" name="Picture 2" descr="C:\Users\Administrador\Visibilidad\300 logo plan trifini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764704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8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9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83FF1-280B-4C16-80BF-57C779CBFDB1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5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235614D9-96EE-4DED-B521-0F788D14C6C6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54E8758-5F98-423B-97E7-E9B19AD2BE8F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27 Imagen" descr="giz ministeri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14" y="-1588"/>
            <a:ext cx="16938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71600" y="1052736"/>
            <a:ext cx="72008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520" y="2708920"/>
            <a:ext cx="856895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2050" name="Picture 2" descr="C:\Users\Administrador\Visibilidad\300 logo plan trifini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0"/>
            <a:ext cx="764704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8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6756400" y="6592889"/>
            <a:ext cx="1295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83FF1-280B-4C16-80BF-57C779CBFDB1}" type="datetime7">
              <a:rPr lang="es-GT" smtClean="0">
                <a:solidFill>
                  <a:srgbClr val="000000"/>
                </a:solidFill>
              </a:rPr>
              <a:pPr/>
              <a:t>nov-14</a:t>
            </a:fld>
            <a:endParaRPr lang="es-GT">
              <a:solidFill>
                <a:srgbClr val="000000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425" y="65833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G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5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 b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9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dor\Visibilidad\300 logo plan trifin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0"/>
            <a:ext cx="764704" cy="764704"/>
          </a:xfrm>
          <a:prstGeom prst="rect">
            <a:avLst/>
          </a:prstGeom>
          <a:noFill/>
        </p:spPr>
      </p:pic>
      <p:pic>
        <p:nvPicPr>
          <p:cNvPr id="18" name="17 Imagen" descr="Nuevo logo GIZ - BMZ (version corta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313" y="30516"/>
            <a:ext cx="2012425" cy="734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728" r:id="rId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9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dor\Visibilidad\300 logo plan trifi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0"/>
            <a:ext cx="764704" cy="764704"/>
          </a:xfrm>
          <a:prstGeom prst="rect">
            <a:avLst/>
          </a:prstGeom>
          <a:noFill/>
        </p:spPr>
      </p:pic>
      <p:pic>
        <p:nvPicPr>
          <p:cNvPr id="18" name="17 Imagen" descr="Nuevo logo GIZ - BMZ (version corta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313" y="30516"/>
            <a:ext cx="2012425" cy="7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9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dor\Visibilidad\300 logo plan trifi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0"/>
            <a:ext cx="764704" cy="764704"/>
          </a:xfrm>
          <a:prstGeom prst="rect">
            <a:avLst/>
          </a:prstGeom>
          <a:noFill/>
        </p:spPr>
      </p:pic>
      <p:pic>
        <p:nvPicPr>
          <p:cNvPr id="18" name="17 Imagen" descr="Nuevo logo GIZ - BMZ (version corta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313" y="30516"/>
            <a:ext cx="2012425" cy="7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9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Mastertitelformat bearbeiten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Mastertextformat bearbeiten</a:t>
            </a:r>
          </a:p>
          <a:p>
            <a:pPr lvl="1"/>
            <a:r>
              <a:rPr lang="es-ES" smtClean="0"/>
              <a:t>Zweite Ebene</a:t>
            </a:r>
          </a:p>
          <a:p>
            <a:pPr lvl="2"/>
            <a:r>
              <a:rPr lang="es-ES" smtClean="0"/>
              <a:t>Dritte Ebene</a:t>
            </a:r>
          </a:p>
          <a:p>
            <a:pPr lvl="3"/>
            <a:r>
              <a:rPr lang="es-ES" smtClean="0"/>
              <a:t>Vierte Ebene</a:t>
            </a:r>
          </a:p>
          <a:p>
            <a:pPr lvl="4"/>
            <a:r>
              <a:rPr lang="es-ES" smtClean="0"/>
              <a:t>Fünfte Ebene</a:t>
            </a: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istrador\Visibilidad\300 logo plan trifi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0"/>
            <a:ext cx="764704" cy="764704"/>
          </a:xfrm>
          <a:prstGeom prst="rect">
            <a:avLst/>
          </a:prstGeom>
          <a:noFill/>
        </p:spPr>
      </p:pic>
      <p:pic>
        <p:nvPicPr>
          <p:cNvPr id="18" name="17 Imagen" descr="Nuevo logo GIZ - BMZ (version corta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313" y="30516"/>
            <a:ext cx="2012425" cy="7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4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EDBB4ACB-5ECC-43B2-B03F-9927EAAA57FC}" type="datetime1">
              <a:rPr lang="de-DE" sz="1200">
                <a:solidFill>
                  <a:srgbClr val="FFFFFF"/>
                </a:solidFill>
              </a:rPr>
              <a:pPr>
                <a:defRPr/>
              </a:pPr>
              <a:t>19.11.2014</a:t>
            </a:fld>
            <a:r>
              <a:rPr lang="de-DE" sz="1200">
                <a:solidFill>
                  <a:srgbClr val="FFFFFF"/>
                </a:solidFill>
              </a:rPr>
              <a:t>     Seite </a:t>
            </a:r>
            <a:fld id="{88A2CFB6-5FC9-4112-89BF-996A1B215626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5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9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BZ" sz="24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3" y="1411289"/>
            <a:ext cx="69611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Mastertitelformat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err="1" smtClean="0"/>
              <a:t>Mastertextformat</a:t>
            </a:r>
            <a:r>
              <a:rPr lang="es-ES" dirty="0" smtClean="0"/>
              <a:t> </a:t>
            </a:r>
            <a:r>
              <a:rPr lang="es-ES" dirty="0" err="1" smtClean="0"/>
              <a:t>bearbeiten</a:t>
            </a:r>
            <a:endParaRPr lang="es-ES" dirty="0" smtClean="0"/>
          </a:p>
          <a:p>
            <a:pPr lvl="1"/>
            <a:r>
              <a:rPr lang="es-ES" dirty="0" err="1" smtClean="0"/>
              <a:t>Zweite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2"/>
            <a:r>
              <a:rPr lang="es-ES" dirty="0" err="1" smtClean="0"/>
              <a:t>Dritte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3"/>
            <a:r>
              <a:rPr lang="es-ES" dirty="0" smtClean="0"/>
              <a:t>Vierte </a:t>
            </a:r>
            <a:r>
              <a:rPr lang="es-ES" dirty="0" err="1" smtClean="0"/>
              <a:t>Ebene</a:t>
            </a:r>
            <a:endParaRPr lang="es-ES" dirty="0" smtClean="0"/>
          </a:p>
          <a:p>
            <a:pPr lvl="4"/>
            <a:r>
              <a:rPr lang="es-ES" dirty="0" err="1" smtClean="0"/>
              <a:t>Fünfte</a:t>
            </a:r>
            <a:r>
              <a:rPr lang="es-ES" dirty="0" smtClean="0"/>
              <a:t> </a:t>
            </a:r>
            <a:r>
              <a:rPr lang="es-ES" dirty="0" err="1" smtClean="0"/>
              <a:t>Ebene</a:t>
            </a:r>
            <a:endParaRPr lang="es-ES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592889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A3C2456-6DE2-41D4-AE90-02E1D74F7DB9}" type="datetimeFigureOut">
              <a:rPr lang="es-GT" smtClean="0">
                <a:solidFill>
                  <a:srgbClr val="FFFFFF"/>
                </a:solidFill>
              </a:rPr>
              <a:pPr/>
              <a:t>19/11/2014</a:t>
            </a:fld>
            <a:endParaRPr lang="es-GT">
              <a:solidFill>
                <a:srgbClr val="FFFFFF"/>
              </a:solidFill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912101" y="6592889"/>
            <a:ext cx="1108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200">
                <a:solidFill>
                  <a:srgbClr val="FFFFFF"/>
                </a:solidFill>
              </a:rPr>
              <a:t>Página </a:t>
            </a:r>
            <a:fld id="{175C935A-D4A7-443B-B119-8A9CF08B3EC5}" type="slidenum">
              <a:rPr lang="de-DE" sz="120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de-DE" sz="1200">
              <a:solidFill>
                <a:srgbClr val="FFFFFF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8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6237" y="0"/>
            <a:ext cx="114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425" y="6583364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s-GT">
              <a:solidFill>
                <a:srgbClr val="FFFFFF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5676"/>
            <a:ext cx="689003" cy="55337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5675"/>
            <a:ext cx="2736304" cy="5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4B65B-AE34-4713-92BD-911D6410F518}" type="datetimeFigureOut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19/11/2014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A698-7BAE-4553-A55F-FB6488B3C1E5}" type="slidenum">
              <a:rPr lang="es-G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971600" y="2132856"/>
            <a:ext cx="7200800" cy="1143000"/>
          </a:xfrm>
          <a:solidFill>
            <a:srgbClr val="92D050"/>
          </a:solidFill>
        </p:spPr>
        <p:txBody>
          <a:bodyPr/>
          <a:lstStyle/>
          <a:p>
            <a:r>
              <a:rPr lang="es-G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de manejo integrado de la roya del café</a:t>
            </a:r>
            <a:endParaRPr lang="es-G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79912" y="5805265"/>
            <a:ext cx="4608512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GT" b="1" dirty="0" smtClean="0"/>
              <a:t>William Ordóñez</a:t>
            </a:r>
          </a:p>
          <a:p>
            <a:r>
              <a:rPr lang="es-GT" b="1" dirty="0" smtClean="0"/>
              <a:t>Programa Bosques y Agua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3256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980729"/>
            <a:ext cx="756084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Qué debo hacer si mi cafetal es viejo, enfermo y tiene variedades susceptibles a la roya.</a:t>
            </a:r>
            <a:endParaRPr lang="es-G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6821" y="25460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latin typeface="Arial" pitchFamily="34" charset="0"/>
                <a:cs typeface="Arial" pitchFamily="34" charset="0"/>
              </a:rPr>
              <a:t>Renovarlo con variedades resistentes a la roya, tales como </a:t>
            </a:r>
            <a:r>
              <a:rPr lang="es-GT" b="1" dirty="0" err="1" smtClean="0">
                <a:latin typeface="Arial" pitchFamily="34" charset="0"/>
                <a:cs typeface="Arial" pitchFamily="34" charset="0"/>
              </a:rPr>
              <a:t>Catisic</a:t>
            </a:r>
            <a:r>
              <a:rPr lang="es-GT" b="1" dirty="0" smtClean="0">
                <a:latin typeface="Arial" pitchFamily="34" charset="0"/>
                <a:cs typeface="Arial" pitchFamily="34" charset="0"/>
              </a:rPr>
              <a:t>, Catimor, Cuzcatleco/</a:t>
            </a:r>
            <a:r>
              <a:rPr lang="es-GT" b="1" dirty="0" err="1" smtClean="0">
                <a:latin typeface="Arial" pitchFamily="34" charset="0"/>
                <a:cs typeface="Arial" pitchFamily="34" charset="0"/>
              </a:rPr>
              <a:t>Sarchimor</a:t>
            </a:r>
            <a:r>
              <a:rPr lang="es-GT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GT" b="1" dirty="0" err="1" smtClean="0">
                <a:latin typeface="Arial" pitchFamily="34" charset="0"/>
                <a:cs typeface="Arial" pitchFamily="34" charset="0"/>
              </a:rPr>
              <a:t>Ihcafe</a:t>
            </a:r>
            <a:r>
              <a:rPr lang="es-GT" b="1" dirty="0" smtClean="0">
                <a:latin typeface="Arial" pitchFamily="34" charset="0"/>
                <a:cs typeface="Arial" pitchFamily="34" charset="0"/>
              </a:rPr>
              <a:t> 90, Lempira</a:t>
            </a:r>
            <a:endParaRPr lang="es-G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3"/>
            <a:ext cx="2243189" cy="31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Owner\Fotos 2013\Fotos William\Microcuenca Cusmapa\Visita finca San Antonio ES\Fotos comprimidas\DSC06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5" y="3470760"/>
            <a:ext cx="3940696" cy="29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51930" y="6010486"/>
            <a:ext cx="240150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/>
              <a:t>Cuzcatleco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155030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628800"/>
            <a:ext cx="756084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Qué debo </a:t>
            </a:r>
            <a:r>
              <a:rPr lang="es-G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hacer</a:t>
            </a:r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 mi cafetal es joven, sano pero tiene variedades susceptibles a la roya.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3573017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latin typeface="Arial" pitchFamily="34" charset="0"/>
                <a:cs typeface="Arial" pitchFamily="34" charset="0"/>
              </a:rPr>
              <a:t>Realizar un buen manejo de la sombra, una un buen programa de nutrición y fumigación con productos orgánicos y químicos recomendado por el técnico competente y resembrar variedades resistentes a la enfermedad.</a:t>
            </a:r>
            <a:endParaRPr lang="es-G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81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2132857"/>
            <a:ext cx="8743951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0025" y="1404443"/>
            <a:ext cx="76328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GT" sz="2400" b="1" dirty="0" smtClean="0"/>
              <a:t>Programa de nutrición </a:t>
            </a:r>
            <a:endParaRPr lang="es-GT" sz="2400" b="1" dirty="0"/>
          </a:p>
        </p:txBody>
      </p:sp>
    </p:spTree>
    <p:extLst>
      <p:ext uri="{BB962C8B-B14F-4D97-AF65-F5344CB8AC3E}">
        <p14:creationId xmlns:p14="http://schemas.microsoft.com/office/powerpoint/2010/main" val="2639942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5447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6221414" y="18002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</a:endParaRP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2566605" y="1143000"/>
            <a:ext cx="3853171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000"/>
                </a:solidFill>
                <a:latin typeface="Arial" charset="0"/>
              </a:rPr>
              <a:t>METODOS DE CONTROL</a:t>
            </a:r>
            <a:endParaRPr lang="es-ES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0" name="Text Box 12"/>
          <p:cNvSpPr txBox="1">
            <a:spLocks noChangeArrowheads="1"/>
          </p:cNvSpPr>
          <p:nvPr/>
        </p:nvSpPr>
        <p:spPr bwMode="auto">
          <a:xfrm>
            <a:off x="611560" y="2852936"/>
            <a:ext cx="8285163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MX" b="1" dirty="0" smtClean="0">
                <a:solidFill>
                  <a:srgbClr val="000000"/>
                </a:solidFill>
                <a:latin typeface="Arial" charset="0"/>
              </a:rPr>
              <a:t>Proporcionar sombra adecuada: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000"/>
                </a:solidFill>
                <a:latin typeface="Arial" charset="0"/>
              </a:rPr>
              <a:t>40% de entrada de luz en bajío y medía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solidFill>
                  <a:srgbClr val="000000"/>
                </a:solidFill>
                <a:latin typeface="Arial" charset="0"/>
              </a:rPr>
              <a:t>60% en estricta altura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MX" b="1" dirty="0" smtClean="0">
                <a:solidFill>
                  <a:srgbClr val="000000"/>
                </a:solidFill>
                <a:latin typeface="Arial" charset="0"/>
              </a:rPr>
              <a:t>Realizar poda de cafetos adecuadamente proporcionándole aireación necesaria y eliminar partes agotadas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s-E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028826"/>
            <a:ext cx="63367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Control cultural o agronómico</a:t>
            </a:r>
            <a:endParaRPr lang="es-G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445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6534" y="1062145"/>
            <a:ext cx="837409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Control químico con uso de fungicidas</a:t>
            </a:r>
            <a:endParaRPr lang="es-GT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2359" y="2276872"/>
            <a:ext cx="4104456" cy="427809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contacto</a:t>
            </a:r>
            <a:r>
              <a:rPr lang="es-GT" sz="24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s-GT" sz="2400" b="1" dirty="0" smtClean="0">
                <a:solidFill>
                  <a:srgbClr val="000000"/>
                </a:solidFill>
              </a:rPr>
              <a:t>Llamado también preventivos, se aplican antes de que lleguen las esporas de los hongos.  </a:t>
            </a:r>
            <a:r>
              <a:rPr lang="es-GT" sz="2400" b="1" dirty="0" err="1" smtClean="0">
                <a:solidFill>
                  <a:srgbClr val="000000"/>
                </a:solidFill>
              </a:rPr>
              <a:t>Actuan</a:t>
            </a:r>
            <a:r>
              <a:rPr lang="es-GT" sz="2400" b="1" dirty="0" smtClean="0">
                <a:solidFill>
                  <a:srgbClr val="000000"/>
                </a:solidFill>
              </a:rPr>
              <a:t> solamente en la superficie de la planta donde el fungicida ha sido depositado y evitan que los esporangios germinen y </a:t>
            </a:r>
            <a:r>
              <a:rPr lang="es-GT" sz="2400" b="1" dirty="0" err="1" smtClean="0">
                <a:solidFill>
                  <a:srgbClr val="000000"/>
                </a:solidFill>
              </a:rPr>
              <a:t>peneten</a:t>
            </a:r>
            <a:r>
              <a:rPr lang="es-GT" sz="2400" b="1" dirty="0" smtClean="0">
                <a:solidFill>
                  <a:srgbClr val="000000"/>
                </a:solidFill>
              </a:rPr>
              <a:t> en las células.</a:t>
            </a:r>
            <a:endParaRPr lang="es-GT" sz="2400" b="1" dirty="0">
              <a:solidFill>
                <a:srgbClr val="0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8691" y="2264427"/>
            <a:ext cx="4284475" cy="427809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Sistémicos:</a:t>
            </a:r>
          </a:p>
          <a:p>
            <a:r>
              <a:rPr lang="es-GT" sz="2400" b="1" dirty="0" smtClean="0">
                <a:solidFill>
                  <a:srgbClr val="000000"/>
                </a:solidFill>
              </a:rPr>
              <a:t>Llamados también curativos, se aplican para el tratamiento de  la planta ya enferma por hongos.  Son absorbidos a </a:t>
            </a:r>
            <a:r>
              <a:rPr lang="es-GT" sz="2400" b="1" dirty="0" err="1" smtClean="0">
                <a:solidFill>
                  <a:srgbClr val="000000"/>
                </a:solidFill>
              </a:rPr>
              <a:t>traves</a:t>
            </a:r>
            <a:r>
              <a:rPr lang="es-GT" sz="2400" b="1" dirty="0" smtClean="0">
                <a:solidFill>
                  <a:srgbClr val="000000"/>
                </a:solidFill>
              </a:rPr>
              <a:t> del follaje o raíces y se movilizan por toda la planta.  Afectan varias etapas de la vida del hongo.</a:t>
            </a:r>
          </a:p>
          <a:p>
            <a:endParaRPr lang="es-GT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3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43088"/>
            <a:ext cx="87439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784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196752"/>
            <a:ext cx="854343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607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78749"/>
            <a:ext cx="799288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Cómo aplico correctamente el fungicida apropiado </a:t>
            </a:r>
            <a:endParaRPr lang="es-G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23488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latin typeface="Arial" pitchFamily="34" charset="0"/>
                <a:cs typeface="Arial" pitchFamily="34" charset="0"/>
              </a:rPr>
              <a:t>Usando solo los productos </a:t>
            </a:r>
            <a:r>
              <a:rPr lang="es-GT" dirty="0">
                <a:latin typeface="Arial" pitchFamily="34" charset="0"/>
                <a:cs typeface="Arial" pitchFamily="34" charset="0"/>
              </a:rPr>
              <a:t>r</a:t>
            </a:r>
            <a:r>
              <a:rPr lang="es-GT" dirty="0" smtClean="0">
                <a:latin typeface="Arial" pitchFamily="34" charset="0"/>
                <a:cs typeface="Arial" pitchFamily="34" charset="0"/>
              </a:rPr>
              <a:t>ecomendados por el técnico extensionista en las  dosis adecuadas.  Haciendo la aplicación cuando la infección esta en niveles bajos o sea en el momento oportuno.  Usando equipos y boquillas adecuadas y en buenas condiciones.</a:t>
            </a:r>
            <a:endParaRPr lang="es-G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6271" y="3789041"/>
            <a:ext cx="763284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Cuándo debo fumigar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6271" y="458112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latin typeface="Arial" pitchFamily="34" charset="0"/>
                <a:cs typeface="Arial" pitchFamily="34" charset="0"/>
              </a:rPr>
              <a:t>Cuando los niveles de hojas infectadas con roya superan el 10 % del cultivo</a:t>
            </a:r>
            <a:endParaRPr lang="es-G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0942" y="5293204"/>
            <a:ext cx="762904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Cómo me beneficio si controlo la roya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6269" y="6021289"/>
            <a:ext cx="827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>
                <a:latin typeface="Arial" pitchFamily="34" charset="0"/>
                <a:cs typeface="Arial" pitchFamily="34" charset="0"/>
              </a:rPr>
              <a:t>En tener mi cafetal libre de enfermedades, en buenas condiciones, con cosechas abundantes y de buena calidad.</a:t>
            </a:r>
            <a:endParaRPr lang="es-G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5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6221414" y="18002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</a:endParaRPr>
          </a:p>
        </p:txBody>
      </p:sp>
      <p:pic>
        <p:nvPicPr>
          <p:cNvPr id="36870" name="Picture 12" descr="vertici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268760"/>
            <a:ext cx="2685891" cy="513648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025170" y="2911690"/>
            <a:ext cx="43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Se conocen varios </a:t>
            </a:r>
            <a:r>
              <a:rPr lang="es-GT" dirty="0" err="1" smtClean="0"/>
              <a:t>hiperásitos</a:t>
            </a:r>
            <a:r>
              <a:rPr lang="es-GT" dirty="0" smtClean="0"/>
              <a:t> del hongo.</a:t>
            </a:r>
          </a:p>
          <a:p>
            <a:r>
              <a:rPr lang="es-GT" dirty="0" err="1" smtClean="0"/>
              <a:t>Verticicillium</a:t>
            </a:r>
            <a:r>
              <a:rPr lang="es-GT" dirty="0"/>
              <a:t> </a:t>
            </a:r>
            <a:r>
              <a:rPr lang="es-GT" dirty="0" err="1" smtClean="0"/>
              <a:t>sp</a:t>
            </a:r>
            <a:r>
              <a:rPr lang="es-GT" dirty="0" smtClean="0"/>
              <a:t>. (Micelio blanco sobre las pústulas de roya.</a:t>
            </a:r>
            <a:endParaRPr lang="es-GT" dirty="0"/>
          </a:p>
        </p:txBody>
      </p:sp>
      <p:sp>
        <p:nvSpPr>
          <p:cNvPr id="5" name="4 CuadroTexto"/>
          <p:cNvSpPr txBox="1"/>
          <p:nvPr/>
        </p:nvSpPr>
        <p:spPr>
          <a:xfrm>
            <a:off x="4049786" y="1934260"/>
            <a:ext cx="436787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Control biológico</a:t>
            </a:r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G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1892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844825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b="1" dirty="0">
                <a:solidFill>
                  <a:srgbClr val="000000"/>
                </a:solidFill>
                <a:latin typeface="Arial Narrow" pitchFamily="34" charset="0"/>
              </a:rPr>
              <a:t>Entre 1870 y 1970 se difundió por Asia, África e Islas del Océano </a:t>
            </a:r>
            <a:r>
              <a:rPr lang="es-GT" sz="2000" b="1" dirty="0" smtClean="0">
                <a:solidFill>
                  <a:srgbClr val="000000"/>
                </a:solidFill>
                <a:latin typeface="Arial Narrow" pitchFamily="34" charset="0"/>
              </a:rPr>
              <a:t>Pacífico</a:t>
            </a:r>
          </a:p>
          <a:p>
            <a:endParaRPr lang="es-GT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b="1" dirty="0">
                <a:solidFill>
                  <a:srgbClr val="000000"/>
                </a:solidFill>
                <a:latin typeface="Arial Narrow" pitchFamily="34" charset="0"/>
              </a:rPr>
              <a:t>En 1968 se publicó en Costa Rica una obra titulada: La Roya del Cafeto, una amenaza constante para el Continente Americano. </a:t>
            </a:r>
            <a:endParaRPr lang="es-GT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GT" sz="20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b="1" dirty="0">
                <a:solidFill>
                  <a:srgbClr val="000000"/>
                </a:solidFill>
                <a:latin typeface="Arial Narrow" pitchFamily="34" charset="0"/>
              </a:rPr>
              <a:t>La Roya se diagnosticó en América por primera vez en Bahía, </a:t>
            </a:r>
            <a:r>
              <a:rPr lang="es-GT" sz="2000" b="1" dirty="0" smtClean="0">
                <a:solidFill>
                  <a:srgbClr val="000000"/>
                </a:solidFill>
                <a:latin typeface="Arial Narrow" pitchFamily="34" charset="0"/>
              </a:rPr>
              <a:t>Brasil </a:t>
            </a:r>
            <a:r>
              <a:rPr lang="es-GT" sz="2000" b="1" dirty="0">
                <a:solidFill>
                  <a:srgbClr val="000000"/>
                </a:solidFill>
                <a:latin typeface="Arial Narrow" pitchFamily="34" charset="0"/>
              </a:rPr>
              <a:t>en 1970, en 5 años cubrió el país y salió hacia países vecinos. </a:t>
            </a:r>
            <a:endParaRPr lang="es-GT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es-GT" sz="2000" b="1" dirty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b="1" dirty="0">
                <a:solidFill>
                  <a:srgbClr val="000000"/>
                </a:solidFill>
                <a:latin typeface="Arial Narrow" pitchFamily="34" charset="0"/>
              </a:rPr>
              <a:t>En 1976 se diagnosticó en Nicaragua. </a:t>
            </a:r>
            <a:endParaRPr lang="es-GT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sz="2000" b="1" dirty="0" smtClean="0">
                <a:solidFill>
                  <a:srgbClr val="000000"/>
                </a:solidFill>
                <a:latin typeface="Arial Narrow" pitchFamily="34" charset="0"/>
              </a:rPr>
              <a:t>En 1979 aparece en El Salvador</a:t>
            </a:r>
            <a:endParaRPr lang="es-GT" sz="2000" b="1" dirty="0">
              <a:solidFill>
                <a:srgbClr val="000000"/>
              </a:solidFill>
              <a:latin typeface="Arial Narrow" pitchFamily="34" charset="0"/>
            </a:endParaRPr>
          </a:p>
          <a:p>
            <a:endParaRPr lang="es-GT" sz="2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GT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87624" y="1061794"/>
            <a:ext cx="669674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</a:t>
            </a:r>
            <a:endParaRPr lang="es-GT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52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582613" y="5334000"/>
            <a:ext cx="941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91"/>
          <a:stretch>
            <a:fillRect/>
          </a:stretch>
        </p:blipFill>
        <p:spPr bwMode="auto">
          <a:xfrm>
            <a:off x="457201" y="1893889"/>
            <a:ext cx="17653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8" b="6905"/>
          <a:stretch>
            <a:fillRect/>
          </a:stretch>
        </p:blipFill>
        <p:spPr bwMode="auto">
          <a:xfrm>
            <a:off x="2349501" y="1893888"/>
            <a:ext cx="1765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884488"/>
            <a:ext cx="178117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914400" y="152400"/>
            <a:ext cx="7391400" cy="457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2200" b="1" smtClean="0">
                <a:solidFill>
                  <a:srgbClr val="FFFF66"/>
                </a:solidFill>
                <a:latin typeface="Arial Black" pitchFamily="34" charset="0"/>
              </a:rPr>
              <a:t>Impactos del cambio climático sobre el cafeto </a:t>
            </a:r>
            <a:endParaRPr lang="en-US" sz="2200" b="1" smtClean="0">
              <a:solidFill>
                <a:srgbClr val="FFFF66"/>
              </a:solidFill>
              <a:latin typeface="Arial Black" pitchFamily="34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8764"/>
            <a:ext cx="99060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2176429" y="6348413"/>
            <a:ext cx="657296" cy="338554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000"/>
                </a:solidFill>
                <a:latin typeface="Calibri" pitchFamily="34" charset="0"/>
              </a:rPr>
              <a:t>Broca</a:t>
            </a:r>
            <a:endParaRPr lang="es-ES" sz="16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622827" y="4052888"/>
            <a:ext cx="651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D5D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smtClean="0">
                <a:solidFill>
                  <a:srgbClr val="FFFFFF"/>
                </a:solidFill>
                <a:latin typeface="Calibri" pitchFamily="34" charset="0"/>
              </a:rPr>
              <a:t>Roya</a:t>
            </a:r>
            <a:endParaRPr lang="es-ES" sz="1800" b="1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304800" y="1035051"/>
            <a:ext cx="3962400" cy="64633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Calibri" pitchFamily="34" charset="0"/>
              </a:rPr>
              <a:t>Altas temperaturas y exceso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Calibri" pitchFamily="34" charset="0"/>
              </a:rPr>
              <a:t>de humedad en aire y suelo</a:t>
            </a:r>
            <a:endParaRPr lang="es-SV" sz="1800" b="1" smtClean="0">
              <a:solidFill>
                <a:srgbClr val="000000"/>
              </a:solidFill>
              <a:latin typeface="Calibri" pitchFamily="34" charset="0"/>
              <a:sym typeface="Wingdings 3" pitchFamily="18" charset="2"/>
            </a:endParaRPr>
          </a:p>
        </p:txBody>
      </p:sp>
      <p:sp>
        <p:nvSpPr>
          <p:cNvPr id="37899" name="Text Box 14"/>
          <p:cNvSpPr txBox="1">
            <a:spLocks noChangeArrowheads="1"/>
          </p:cNvSpPr>
          <p:nvPr/>
        </p:nvSpPr>
        <p:spPr bwMode="auto">
          <a:xfrm>
            <a:off x="685800" y="4724401"/>
            <a:ext cx="3505200" cy="36933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smtClean="0">
                <a:solidFill>
                  <a:srgbClr val="000000"/>
                </a:solidFill>
                <a:latin typeface="Calibri" pitchFamily="34" charset="0"/>
              </a:rPr>
              <a:t>Brotes de plagas y enfermedades </a:t>
            </a:r>
            <a:endParaRPr lang="es-ES" sz="18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0" name="Text Box 15"/>
          <p:cNvSpPr txBox="1">
            <a:spLocks noChangeArrowheads="1"/>
          </p:cNvSpPr>
          <p:nvPr/>
        </p:nvSpPr>
        <p:spPr bwMode="auto">
          <a:xfrm>
            <a:off x="454029" y="6348413"/>
            <a:ext cx="1174744" cy="338554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000"/>
                </a:solidFill>
                <a:latin typeface="Calibri" pitchFamily="34" charset="0"/>
              </a:rPr>
              <a:t>Ojo de gallo</a:t>
            </a:r>
            <a:endParaRPr lang="es-ES" sz="16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5029200" y="1035050"/>
            <a:ext cx="3962400" cy="64633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Calibri" pitchFamily="34" charset="0"/>
              </a:rPr>
              <a:t>Altas temperaturas, lluvias irregulares, intensas y escasas (sequías)</a:t>
            </a:r>
            <a:endParaRPr lang="es-SV" sz="1800" b="1" smtClean="0">
              <a:solidFill>
                <a:srgbClr val="000000"/>
              </a:solidFill>
              <a:latin typeface="Calibri" pitchFamily="34" charset="0"/>
              <a:sym typeface="Wingdings 3" pitchFamily="18" charset="2"/>
            </a:endParaRPr>
          </a:p>
        </p:txBody>
      </p:sp>
      <p:pic>
        <p:nvPicPr>
          <p:cNvPr id="3790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93"/>
          <a:stretch>
            <a:fillRect/>
          </a:stretch>
        </p:blipFill>
        <p:spPr bwMode="auto">
          <a:xfrm>
            <a:off x="5791200" y="1855788"/>
            <a:ext cx="2447925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3" name="Text Box 20"/>
          <p:cNvSpPr txBox="1">
            <a:spLocks noChangeArrowheads="1"/>
          </p:cNvSpPr>
          <p:nvPr/>
        </p:nvSpPr>
        <p:spPr bwMode="auto">
          <a:xfrm>
            <a:off x="5783029" y="3930651"/>
            <a:ext cx="2307106" cy="646331"/>
          </a:xfrm>
          <a:prstGeom prst="rect">
            <a:avLst/>
          </a:prstGeom>
          <a:solidFill>
            <a:srgbClr val="D5D5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Múltiples floraciones 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fructificaciones</a:t>
            </a:r>
            <a:endParaRPr lang="es-E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4" name="Text Box 21"/>
          <p:cNvSpPr txBox="1">
            <a:spLocks noChangeArrowheads="1"/>
          </p:cNvSpPr>
          <p:nvPr/>
        </p:nvSpPr>
        <p:spPr bwMode="auto">
          <a:xfrm>
            <a:off x="5334000" y="4722814"/>
            <a:ext cx="3175000" cy="923330"/>
          </a:xfrm>
          <a:prstGeom prst="rect">
            <a:avLst/>
          </a:prstGeom>
          <a:solidFill>
            <a:srgbClr val="D5D5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Caída, rajado y resecamiento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del fruto, en detrimento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la cantidad y calidad del café</a:t>
            </a:r>
            <a:endParaRPr lang="es-E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7905" name="Picture 22"/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14601"/>
            <a:ext cx="16002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6" name="Text Box 23"/>
          <p:cNvSpPr txBox="1">
            <a:spLocks noChangeArrowheads="1"/>
          </p:cNvSpPr>
          <p:nvPr/>
        </p:nvSpPr>
        <p:spPr bwMode="auto">
          <a:xfrm>
            <a:off x="5410200" y="5791200"/>
            <a:ext cx="3036024" cy="923330"/>
          </a:xfrm>
          <a:prstGeom prst="rect">
            <a:avLst/>
          </a:prstGeom>
          <a:solidFill>
            <a:srgbClr val="D5D5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 Maduración desuniforme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   y acelerada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MX" sz="1800" smtClean="0">
                <a:solidFill>
                  <a:srgbClr val="000000"/>
                </a:solidFill>
                <a:latin typeface="Calibri" pitchFamily="34" charset="0"/>
              </a:rPr>
              <a:t> Reducción tamaño del grano</a:t>
            </a:r>
            <a:endParaRPr lang="es-ES" sz="180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7907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5362576"/>
            <a:ext cx="933451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8" name="Text Box 27"/>
          <p:cNvSpPr txBox="1">
            <a:spLocks noChangeArrowheads="1"/>
          </p:cNvSpPr>
          <p:nvPr/>
        </p:nvSpPr>
        <p:spPr bwMode="auto">
          <a:xfrm>
            <a:off x="3393816" y="6348413"/>
            <a:ext cx="1229246" cy="338554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smtClean="0">
                <a:solidFill>
                  <a:srgbClr val="000000"/>
                </a:solidFill>
                <a:latin typeface="Calibri" pitchFamily="34" charset="0"/>
              </a:rPr>
              <a:t>Gallina ciega</a:t>
            </a:r>
            <a:endParaRPr lang="es-ES" sz="16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5911" y="1772817"/>
            <a:ext cx="73448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GT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Seleccionemos variedades resistentes: </a:t>
            </a:r>
            <a:r>
              <a:rPr lang="es-GT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Catimores</a:t>
            </a:r>
            <a:r>
              <a:rPr lang="es-GT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GT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Sarchimores</a:t>
            </a:r>
            <a:r>
              <a:rPr lang="es-GT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GT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Parainema</a:t>
            </a:r>
            <a:r>
              <a:rPr lang="es-GT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GT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Catisic</a:t>
            </a:r>
            <a:r>
              <a:rPr lang="es-GT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s-GT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Evitemos el agotamiento del café.  Vigorizando las plantas (</a:t>
            </a:r>
            <a:r>
              <a:rPr lang="es-GT" sz="2000" b="1" dirty="0">
                <a:latin typeface="Arial" pitchFamily="34" charset="0"/>
                <a:cs typeface="Arial" pitchFamily="34" charset="0"/>
              </a:rPr>
              <a:t>N</a:t>
            </a: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utrición con productos orgánicos como MM activados, </a:t>
            </a:r>
            <a:r>
              <a:rPr lang="es-GT" sz="2000" b="1" dirty="0" err="1" smtClean="0">
                <a:latin typeface="Arial" pitchFamily="34" charset="0"/>
                <a:cs typeface="Arial" pitchFamily="34" charset="0"/>
              </a:rPr>
              <a:t>bocashi</a:t>
            </a: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GT" sz="2000" b="1" dirty="0" err="1" smtClean="0">
                <a:latin typeface="Arial" pitchFamily="34" charset="0"/>
                <a:cs typeface="Arial" pitchFamily="34" charset="0"/>
              </a:rPr>
              <a:t>madrifol</a:t>
            </a: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 y fertilizantes químicos, poda, buen manejo de la sombra).</a:t>
            </a:r>
          </a:p>
          <a:p>
            <a:endParaRPr lang="es-GT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Hagamos uso racional de fungicidas. Usemos </a:t>
            </a:r>
            <a:r>
              <a:rPr lang="es-GT" sz="2000" b="1" dirty="0">
                <a:latin typeface="Arial" pitchFamily="34" charset="0"/>
                <a:cs typeface="Arial" pitchFamily="34" charset="0"/>
              </a:rPr>
              <a:t>productos </a:t>
            </a: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originales sistémicos y de contactos, </a:t>
            </a:r>
            <a:r>
              <a:rPr lang="es-GT" sz="2000" b="1" dirty="0">
                <a:latin typeface="Arial" pitchFamily="34" charset="0"/>
                <a:cs typeface="Arial" pitchFamily="34" charset="0"/>
              </a:rPr>
              <a:t>recomendados. </a:t>
            </a: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Sigamos </a:t>
            </a:r>
            <a:r>
              <a:rPr lang="es-GT" sz="2000" b="1" dirty="0">
                <a:latin typeface="Arial" pitchFamily="34" charset="0"/>
                <a:cs typeface="Arial" pitchFamily="34" charset="0"/>
              </a:rPr>
              <a:t>el programa fitosanitario recomendado</a:t>
            </a: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GT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GT" sz="2000" b="1" dirty="0" smtClean="0">
                <a:latin typeface="Arial" pitchFamily="34" charset="0"/>
                <a:cs typeface="Arial" pitchFamily="34" charset="0"/>
              </a:rPr>
              <a:t>Realicemos aspersiones eficientes.</a:t>
            </a:r>
          </a:p>
          <a:p>
            <a:r>
              <a:rPr lang="es-GT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GT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3728" y="976373"/>
            <a:ext cx="432048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672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Fotos 2012\Fotos William\Cusmapa\Fotos Woa septiembre 2012\Fotos comprimidas\DSC053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2" b="8160"/>
          <a:stretch/>
        </p:blipFill>
        <p:spPr bwMode="auto">
          <a:xfrm>
            <a:off x="0" y="1052736"/>
            <a:ext cx="9144000" cy="49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12608" y="5991028"/>
            <a:ext cx="9156607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="1" kern="0" dirty="0" smtClean="0">
                <a:solidFill>
                  <a:prstClr val="black"/>
                </a:solidFill>
              </a:rPr>
              <a:t>Plantación de café bajo sombra variedad Pacas, Paraje Galán, Candelaria de La Frontera</a:t>
            </a:r>
            <a:r>
              <a:rPr kumimoji="0" lang="es-G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Microcuenca Cusmapa, El Salvador.</a:t>
            </a:r>
            <a:endParaRPr kumimoji="0" lang="es-GT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34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Fotos 2012\Fotos William\Marroquín\Woa Marroquín septiembre 2012\Fotos comprimidas\DSC05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-171544"/>
            <a:ext cx="9144000" cy="70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9098" y="5926712"/>
            <a:ext cx="9156607" cy="92333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prstClr val="black"/>
                </a:solidFill>
              </a:rPr>
              <a:t>Microcuenca Marroquín, Santa Rita de Copán, Honduras</a:t>
            </a:r>
          </a:p>
          <a:p>
            <a:pPr algn="ctr"/>
            <a:r>
              <a:rPr lang="es-GT" b="1" dirty="0" smtClean="0">
                <a:solidFill>
                  <a:prstClr val="black"/>
                </a:solidFill>
              </a:rPr>
              <a:t>Productor mostrando la cosecha de café 2012, en plantía  de café Lempira, establecida en el año 2010</a:t>
            </a:r>
            <a:endParaRPr lang="es-G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82800" y="2967335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Muchas gracias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65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Fotos 2013\Fotos William\Fotos accidente William Fer\DSC06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71" y="20408"/>
            <a:ext cx="5128193" cy="68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1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196753"/>
            <a:ext cx="712879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la Roya?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206084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La Roya del cafeto es una enfermedad causada por un hongo que ataca las hojas.</a:t>
            </a:r>
            <a:endParaRPr lang="es-GT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3350765"/>
            <a:ext cx="655272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provoca la Roya?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429309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/>
              <a:t>Caída de las hojas de los árboles, </a:t>
            </a:r>
            <a:r>
              <a:rPr lang="es-GT" b="1" dirty="0"/>
              <a:t>f</a:t>
            </a:r>
            <a:r>
              <a:rPr lang="es-GT" b="1" dirty="0" smtClean="0"/>
              <a:t>alta de desarrollo del fruto, la falta de hojas impide la maduración del fruto.</a:t>
            </a:r>
          </a:p>
          <a:p>
            <a:endParaRPr lang="es-GT" b="1" dirty="0" smtClean="0"/>
          </a:p>
          <a:p>
            <a:r>
              <a:rPr lang="es-GT" b="1" dirty="0" smtClean="0"/>
              <a:t>Pérdida importante en la calidad y peso del fruto, lo que dismuye la cosecha en más del 30%.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0870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1" y="2001885"/>
            <a:ext cx="2160240" cy="2664296"/>
          </a:xfrm>
          <a:prstGeom prst="rect">
            <a:avLst/>
          </a:prstGeom>
        </p:spPr>
      </p:pic>
      <p:pic>
        <p:nvPicPr>
          <p:cNvPr id="3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6" t="38562" r="38669" b="37324"/>
          <a:stretch/>
        </p:blipFill>
        <p:spPr bwMode="auto">
          <a:xfrm>
            <a:off x="2627784" y="1988841"/>
            <a:ext cx="194421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89" y="1988842"/>
            <a:ext cx="2016224" cy="2664296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92" y="2001538"/>
            <a:ext cx="2016224" cy="265159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0758" y="4713245"/>
            <a:ext cx="1914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latin typeface="Agency FB" pitchFamily="34" charset="0"/>
              </a:rPr>
              <a:t>Caída de hoja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27784" y="472365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latin typeface="Agency FB" pitchFamily="34" charset="0"/>
              </a:rPr>
              <a:t>Afecta la formación de grano, rendimiento y calidad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747310" y="4692668"/>
            <a:ext cx="197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latin typeface="Agency FB" pitchFamily="34" charset="0"/>
              </a:rPr>
              <a:t>No maduración del fruto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848492" y="46661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latin typeface="Agency FB" pitchFamily="34" charset="0"/>
              </a:rPr>
              <a:t>Susceptibilidad Antracnosis y otras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89539" y="1187594"/>
            <a:ext cx="616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 smtClean="0">
                <a:latin typeface="Agency FB" pitchFamily="34" charset="0"/>
              </a:rPr>
              <a:t>Consecuencias</a:t>
            </a:r>
            <a:endParaRPr lang="es-GT" sz="32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9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6221414" y="18002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</a:endParaRPr>
          </a:p>
        </p:txBody>
      </p: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386493" y="151279"/>
            <a:ext cx="8458200" cy="6388100"/>
            <a:chOff x="240" y="144"/>
            <a:chExt cx="5328" cy="4024"/>
          </a:xfrm>
        </p:grpSpPr>
        <p:sp>
          <p:nvSpPr>
            <p:cNvPr id="23559" name="Text Box 14"/>
            <p:cNvSpPr txBox="1">
              <a:spLocks noChangeArrowheads="1"/>
            </p:cNvSpPr>
            <p:nvPr/>
          </p:nvSpPr>
          <p:spPr bwMode="auto">
            <a:xfrm>
              <a:off x="1872" y="144"/>
              <a:ext cx="1903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b="1" smtClean="0">
                  <a:solidFill>
                    <a:srgbClr val="000000"/>
                  </a:solidFill>
                  <a:latin typeface="Arial" charset="0"/>
                </a:rPr>
                <a:t>Biología de la Roya</a:t>
              </a:r>
              <a:endParaRPr lang="es-E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3560" name="Picture 15" descr="rama de cafeto con roy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880"/>
              <a:ext cx="1016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6" descr="E_roy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80"/>
              <a:ext cx="172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7" descr="esporas roy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480"/>
              <a:ext cx="1584" cy="1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8" descr="cresg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680"/>
              <a:ext cx="1704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9" descr="hongo roy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632"/>
              <a:ext cx="1109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20" descr="acercamiento hoja roy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663"/>
              <a:ext cx="134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Line 21"/>
            <p:cNvSpPr>
              <a:spLocks noChangeShapeType="1"/>
            </p:cNvSpPr>
            <p:nvPr/>
          </p:nvSpPr>
          <p:spPr bwMode="auto">
            <a:xfrm flipH="1">
              <a:off x="1872" y="1200"/>
              <a:ext cx="2496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G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567" name="Line 22"/>
            <p:cNvSpPr>
              <a:spLocks noChangeShapeType="1"/>
            </p:cNvSpPr>
            <p:nvPr/>
          </p:nvSpPr>
          <p:spPr bwMode="auto">
            <a:xfrm>
              <a:off x="1056" y="86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G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568" name="Line 23"/>
            <p:cNvSpPr>
              <a:spLocks noChangeShapeType="1"/>
            </p:cNvSpPr>
            <p:nvPr/>
          </p:nvSpPr>
          <p:spPr bwMode="auto">
            <a:xfrm flipH="1">
              <a:off x="1728" y="1968"/>
              <a:ext cx="17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G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569" name="Text Box 24"/>
            <p:cNvSpPr txBox="1">
              <a:spLocks noChangeArrowheads="1"/>
            </p:cNvSpPr>
            <p:nvPr/>
          </p:nvSpPr>
          <p:spPr bwMode="auto">
            <a:xfrm>
              <a:off x="2784" y="3216"/>
              <a:ext cx="2357" cy="7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b="1" smtClean="0">
                  <a:solidFill>
                    <a:srgbClr val="000000"/>
                  </a:solidFill>
                  <a:latin typeface="Arial" charset="0"/>
                </a:rPr>
                <a:t>Periodo de incubación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b="1" smtClean="0">
                  <a:solidFill>
                    <a:srgbClr val="000000"/>
                  </a:solidFill>
                  <a:latin typeface="Arial" charset="0"/>
                </a:rPr>
                <a:t>Mayo- octubre 28 días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b="1" smtClean="0">
                  <a:solidFill>
                    <a:srgbClr val="000000"/>
                  </a:solidFill>
                  <a:latin typeface="Arial" charset="0"/>
                </a:rPr>
                <a:t>Noviembre- abril 33 días</a:t>
              </a:r>
              <a:endParaRPr lang="es-E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0" name="Line 25"/>
            <p:cNvSpPr>
              <a:spLocks noChangeShapeType="1"/>
            </p:cNvSpPr>
            <p:nvPr/>
          </p:nvSpPr>
          <p:spPr bwMode="auto">
            <a:xfrm>
              <a:off x="1488" y="220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GT" sz="2400" smtClean="0">
                <a:solidFill>
                  <a:srgbClr val="000000"/>
                </a:solidFill>
              </a:endParaRPr>
            </a:p>
          </p:txBody>
        </p:sp>
        <p:sp>
          <p:nvSpPr>
            <p:cNvPr id="23571" name="Line 26"/>
            <p:cNvSpPr>
              <a:spLocks noChangeShapeType="1"/>
            </p:cNvSpPr>
            <p:nvPr/>
          </p:nvSpPr>
          <p:spPr bwMode="auto">
            <a:xfrm>
              <a:off x="1584" y="2112"/>
              <a:ext cx="153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GT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3558" name="Line 27"/>
          <p:cNvSpPr>
            <a:spLocks noChangeShapeType="1"/>
          </p:cNvSpPr>
          <p:nvPr/>
        </p:nvSpPr>
        <p:spPr bwMode="auto">
          <a:xfrm>
            <a:off x="4572000" y="126841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GT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386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950483" cy="525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348881"/>
            <a:ext cx="2793679" cy="209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076056" y="11247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rgbClr val="000000"/>
              </a:solidFill>
            </a:endParaRPr>
          </a:p>
          <a:p>
            <a:r>
              <a:rPr lang="es-GT" b="1" dirty="0"/>
              <a:t>Etiología: </a:t>
            </a:r>
            <a:r>
              <a:rPr lang="es-GT" b="1" i="1" dirty="0" err="1"/>
              <a:t>Hemileia</a:t>
            </a:r>
            <a:r>
              <a:rPr lang="es-GT" b="1" i="1" dirty="0"/>
              <a:t> </a:t>
            </a:r>
            <a:r>
              <a:rPr lang="es-GT" b="1" i="1" dirty="0" err="1"/>
              <a:t>vastatrix</a:t>
            </a:r>
            <a:r>
              <a:rPr lang="es-GT" b="1" i="1" dirty="0"/>
              <a:t> </a:t>
            </a:r>
            <a:endParaRPr lang="es-GT" dirty="0"/>
          </a:p>
          <a:p>
            <a:r>
              <a:rPr lang="es-GT" b="1" dirty="0"/>
              <a:t>Hongo, </a:t>
            </a:r>
            <a:r>
              <a:rPr lang="es-GT" b="1" dirty="0" err="1"/>
              <a:t>Basidiomycete</a:t>
            </a:r>
            <a:r>
              <a:rPr lang="es-GT" b="1" dirty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6771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6221414" y="180022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</a:endParaRPr>
          </a:p>
        </p:txBody>
      </p:sp>
      <p:pic>
        <p:nvPicPr>
          <p:cNvPr id="24581" name="Picture 11" descr="roya esqu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765176"/>
            <a:ext cx="729297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2"/>
          <p:cNvSpPr txBox="1">
            <a:spLocks noChangeArrowheads="1"/>
          </p:cNvSpPr>
          <p:nvPr/>
        </p:nvSpPr>
        <p:spPr bwMode="auto">
          <a:xfrm>
            <a:off x="2926557" y="415277"/>
            <a:ext cx="412164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1800" b="1" smtClean="0">
                <a:solidFill>
                  <a:srgbClr val="000000"/>
                </a:solidFill>
                <a:latin typeface="Arial" charset="0"/>
              </a:rPr>
              <a:t>Epidemiología de la Roya del cafeto</a:t>
            </a:r>
            <a:endParaRPr lang="es-ES" sz="18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2771776" y="5157788"/>
            <a:ext cx="4392613" cy="14773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Arial" charset="0"/>
              </a:rPr>
              <a:t>4 fases de desarrollo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Arial" charset="0"/>
              </a:rPr>
              <a:t>1a- desarrollo lento Mayo-agosto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Arial" charset="0"/>
              </a:rPr>
              <a:t>2a- desarrollo acelerado  agosto-nov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Arial" charset="0"/>
              </a:rPr>
              <a:t>3a- máxima infección hasta dic.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SV" sz="1800" b="1" smtClean="0">
                <a:solidFill>
                  <a:srgbClr val="000000"/>
                </a:solidFill>
                <a:latin typeface="Arial" charset="0"/>
              </a:rPr>
              <a:t>4a- fase de descenso enero</a:t>
            </a:r>
            <a:endParaRPr lang="es-ES" sz="1800" b="1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576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411414" y="908050"/>
            <a:ext cx="4752975" cy="707886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30 Razas Rodrigues </a:t>
            </a:r>
            <a:r>
              <a:rPr lang="fr-FR" sz="2000" b="1" i="1" smtClean="0">
                <a:solidFill>
                  <a:srgbClr val="000000"/>
                </a:solidFill>
                <a:latin typeface="Arial" charset="0"/>
              </a:rPr>
              <a:t>et al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., 1975; Bettencourt, 1981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484439" y="2060576"/>
            <a:ext cx="4176712" cy="707886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33 Razas Varzea </a:t>
            </a:r>
            <a:r>
              <a:rPr lang="fr-FR" sz="2000" b="1" i="1" smtClean="0">
                <a:solidFill>
                  <a:srgbClr val="000000"/>
                </a:solidFill>
                <a:latin typeface="Arial" charset="0"/>
              </a:rPr>
              <a:t>et al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., 1990; razas con v</a:t>
            </a:r>
            <a:r>
              <a:rPr lang="fr-FR" sz="2000" b="1" baseline="-25000" smtClean="0">
                <a:solidFill>
                  <a:srgbClr val="000000"/>
                </a:solidFill>
                <a:latin typeface="Arial" charset="0"/>
              </a:rPr>
              <a:t>7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 o v</a:t>
            </a:r>
            <a:r>
              <a:rPr lang="fr-FR" sz="2000" b="1" baseline="-25000" smtClean="0">
                <a:solidFill>
                  <a:srgbClr val="000000"/>
                </a:solidFill>
                <a:latin typeface="Arial" charset="0"/>
              </a:rPr>
              <a:t>9</a:t>
            </a:r>
            <a:endParaRPr lang="fr-FR" sz="20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2411413" y="2997201"/>
            <a:ext cx="4751387" cy="707886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39 Razas Rodrigues </a:t>
            </a:r>
            <a:r>
              <a:rPr lang="fr-FR" sz="2000" b="1" i="1" smtClean="0">
                <a:solidFill>
                  <a:srgbClr val="000000"/>
                </a:solidFill>
                <a:latin typeface="Arial" charset="0"/>
              </a:rPr>
              <a:t>et al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., 1993; razas con v</a:t>
            </a:r>
            <a:r>
              <a:rPr lang="fr-FR" sz="2000" b="1" baseline="-25000" smtClean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, v</a:t>
            </a:r>
            <a:r>
              <a:rPr lang="fr-FR" sz="2000" b="1" baseline="-25000" smtClean="0">
                <a:solidFill>
                  <a:srgbClr val="000000"/>
                </a:solidFill>
                <a:latin typeface="Arial" charset="0"/>
              </a:rPr>
              <a:t>7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, v</a:t>
            </a:r>
            <a:r>
              <a:rPr lang="fr-FR" sz="2000" b="1" baseline="-25000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 o</a:t>
            </a:r>
            <a:r>
              <a:rPr lang="fr-FR" sz="2000" b="1" smtClean="0">
                <a:solidFill>
                  <a:srgbClr val="FFFFFF"/>
                </a:solidFill>
                <a:latin typeface="Arial" charset="0"/>
              </a:rPr>
              <a:t> v</a:t>
            </a:r>
            <a:r>
              <a:rPr lang="fr-FR" sz="2000" b="1" baseline="-25000" smtClean="0">
                <a:solidFill>
                  <a:srgbClr val="FFFFFF"/>
                </a:solidFill>
                <a:latin typeface="Arial" charset="0"/>
              </a:rPr>
              <a:t>9</a:t>
            </a:r>
            <a:r>
              <a:rPr lang="fr-FR" sz="2000" b="1" smtClean="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195513" y="4797425"/>
            <a:ext cx="4537075" cy="86177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45 razas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(Céu Silva </a:t>
            </a:r>
            <a:r>
              <a:rPr lang="fr-FR" sz="2000" b="1" i="1" smtClean="0">
                <a:solidFill>
                  <a:srgbClr val="000000"/>
                </a:solidFill>
                <a:latin typeface="Arial" charset="0"/>
              </a:rPr>
              <a:t>et al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., 2006)</a:t>
            </a:r>
            <a:endParaRPr lang="fr-FR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2411414" y="4005263"/>
            <a:ext cx="3817937" cy="40011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/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40 Varzea </a:t>
            </a:r>
            <a:r>
              <a:rPr lang="fr-FR" sz="2000" b="1" i="1" smtClean="0">
                <a:solidFill>
                  <a:srgbClr val="000000"/>
                </a:solidFill>
                <a:latin typeface="Arial" charset="0"/>
              </a:rPr>
              <a:t>et al</a:t>
            </a:r>
            <a:r>
              <a:rPr lang="fr-FR" sz="2000" b="1" smtClean="0">
                <a:solidFill>
                  <a:srgbClr val="000000"/>
                </a:solidFill>
                <a:latin typeface="Arial" charset="0"/>
              </a:rPr>
              <a:t>., 2002</a:t>
            </a:r>
          </a:p>
        </p:txBody>
      </p:sp>
    </p:spTree>
    <p:extLst>
      <p:ext uri="{BB962C8B-B14F-4D97-AF65-F5344CB8AC3E}">
        <p14:creationId xmlns:p14="http://schemas.microsoft.com/office/powerpoint/2010/main" val="12741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802159"/>
            <a:ext cx="7416824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Cuándo debo empezar a ver si tengo roya en mi cafetal?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217639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latin typeface="Arial" pitchFamily="34" charset="0"/>
                <a:cs typeface="Arial" pitchFamily="34" charset="0"/>
              </a:rPr>
              <a:t>Entre los 60 – 90 días después de la floración y durante toda la época lluviosa, especialmente antes de la maduración</a:t>
            </a:r>
            <a:endParaRPr lang="es-G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3325634"/>
            <a:ext cx="741682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Qué variedades de café ataca?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4365105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GT" b="1" dirty="0" smtClean="0">
                <a:latin typeface="Arial" pitchFamily="34" charset="0"/>
                <a:cs typeface="Arial" pitchFamily="34" charset="0"/>
              </a:rPr>
              <a:t>Borbón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b="1" dirty="0" smtClean="0">
                <a:latin typeface="Arial" pitchFamily="34" charset="0"/>
                <a:cs typeface="Arial" pitchFamily="34" charset="0"/>
              </a:rPr>
              <a:t>Pacas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b="1" dirty="0" err="1" smtClean="0">
                <a:latin typeface="Arial" pitchFamily="34" charset="0"/>
                <a:cs typeface="Arial" pitchFamily="34" charset="0"/>
              </a:rPr>
              <a:t>Pacamara</a:t>
            </a:r>
            <a:endParaRPr lang="es-GT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GT" b="1" dirty="0" smtClean="0">
                <a:latin typeface="Arial" pitchFamily="34" charset="0"/>
                <a:cs typeface="Arial" pitchFamily="34" charset="0"/>
              </a:rPr>
              <a:t>Caturra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b="1" dirty="0" smtClean="0">
                <a:latin typeface="Arial" pitchFamily="34" charset="0"/>
                <a:cs typeface="Arial" pitchFamily="34" charset="0"/>
              </a:rPr>
              <a:t>Catuaí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b="1" dirty="0" err="1" smtClean="0">
                <a:latin typeface="Arial" pitchFamily="34" charset="0"/>
                <a:cs typeface="Arial" pitchFamily="34" charset="0"/>
              </a:rPr>
              <a:t>Pache</a:t>
            </a:r>
            <a:endParaRPr lang="es-GT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GT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0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-Power point">
  <a:themeElements>
    <a:clrScheme name="gtz-muestra-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r-Power point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or-Power point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or-Power point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gtz-muestra-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rmato oficial GIZ">
  <a:themeElements>
    <a:clrScheme name="gtz-muestra-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FEDE6"/>
      </a:accent1>
      <a:accent2>
        <a:srgbClr val="FF9966"/>
      </a:accent2>
      <a:accent3>
        <a:srgbClr val="FFFFFF"/>
      </a:accent3>
      <a:accent4>
        <a:srgbClr val="000000"/>
      </a:accent4>
      <a:accent5>
        <a:srgbClr val="F6F4F0"/>
      </a:accent5>
      <a:accent6>
        <a:srgbClr val="E78A5C"/>
      </a:accent6>
      <a:hlink>
        <a:srgbClr val="CC3300"/>
      </a:hlink>
      <a:folHlink>
        <a:srgbClr val="99660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muestra-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muestra-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muestra-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For-Power point</Template>
  <TotalTime>613</TotalTime>
  <Words>888</Words>
  <Application>Microsoft Office PowerPoint</Application>
  <PresentationFormat>Presentación en pantalla (4:3)</PresentationFormat>
  <Paragraphs>113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For-Power point</vt:lpstr>
      <vt:lpstr>1_For-Power point</vt:lpstr>
      <vt:lpstr>2_For-Power point</vt:lpstr>
      <vt:lpstr>3_For-Power point</vt:lpstr>
      <vt:lpstr>Formato oficial GIZ</vt:lpstr>
      <vt:lpstr>Tema de Office</vt:lpstr>
      <vt:lpstr>Recomendaciones de manejo integrado de la roya del café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la roya del café</dc:title>
  <dc:creator>Owner</dc:creator>
  <cp:lastModifiedBy>BYA2</cp:lastModifiedBy>
  <cp:revision>55</cp:revision>
  <dcterms:created xsi:type="dcterms:W3CDTF">2013-02-14T23:37:32Z</dcterms:created>
  <dcterms:modified xsi:type="dcterms:W3CDTF">2014-11-19T22:18:50Z</dcterms:modified>
</cp:coreProperties>
</file>